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6" r:id="rId2"/>
    <p:sldId id="264" r:id="rId3"/>
    <p:sldId id="277" r:id="rId4"/>
    <p:sldId id="280" r:id="rId5"/>
    <p:sldId id="281" r:id="rId6"/>
    <p:sldId id="282" r:id="rId7"/>
    <p:sldId id="283" r:id="rId8"/>
    <p:sldId id="286" r:id="rId9"/>
    <p:sldId id="284" r:id="rId10"/>
    <p:sldId id="285" r:id="rId11"/>
    <p:sldId id="268" r:id="rId12"/>
    <p:sldId id="260" r:id="rId13"/>
    <p:sldId id="266" r:id="rId14"/>
    <p:sldId id="279" r:id="rId15"/>
    <p:sldId id="274" r:id="rId16"/>
    <p:sldId id="269" r:id="rId17"/>
  </p:sldIdLst>
  <p:sldSz cx="9144000" cy="6858000" type="screen4x3"/>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Average Assessed Home $292,917.00</c:v>
                </c:pt>
              </c:strCache>
            </c:strRef>
          </c:tx>
          <c:dLbls>
            <c:showLegendKey val="0"/>
            <c:showVal val="1"/>
            <c:showCatName val="1"/>
            <c:showSerName val="0"/>
            <c:showPercent val="0"/>
            <c:showBubbleSize val="0"/>
            <c:showLeaderLines val="1"/>
          </c:dLbls>
          <c:cat>
            <c:strRef>
              <c:f>Sheet1!$A$2:$A$8</c:f>
              <c:strCache>
                <c:ptCount val="7"/>
                <c:pt idx="0">
                  <c:v>Municipal </c:v>
                </c:pt>
                <c:pt idx="1">
                  <c:v>Municipal Open Space </c:v>
                </c:pt>
                <c:pt idx="2">
                  <c:v>County </c:v>
                </c:pt>
                <c:pt idx="3">
                  <c:v>County Open Space </c:v>
                </c:pt>
                <c:pt idx="4">
                  <c:v>County Library </c:v>
                </c:pt>
                <c:pt idx="5">
                  <c:v>Local School District</c:v>
                </c:pt>
                <c:pt idx="6">
                  <c:v>Regional School District </c:v>
                </c:pt>
              </c:strCache>
            </c:strRef>
          </c:cat>
          <c:val>
            <c:numRef>
              <c:f>Sheet1!$B$2:$B$8</c:f>
              <c:numCache>
                <c:formatCode>"$"#,##0.00</c:formatCode>
                <c:ptCount val="7"/>
                <c:pt idx="0">
                  <c:v>1203.8900000000001</c:v>
                </c:pt>
                <c:pt idx="1">
                  <c:v>29.29</c:v>
                </c:pt>
                <c:pt idx="2">
                  <c:v>957.84</c:v>
                </c:pt>
                <c:pt idx="3">
                  <c:v>114.24</c:v>
                </c:pt>
                <c:pt idx="4">
                  <c:v>87.88</c:v>
                </c:pt>
                <c:pt idx="5">
                  <c:v>3066.84</c:v>
                </c:pt>
                <c:pt idx="6">
                  <c:v>1259.54</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b="1"/>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4002299" cy="348928"/>
          </a:xfrm>
          <a:prstGeom prst="rect">
            <a:avLst/>
          </a:prstGeom>
        </p:spPr>
        <p:txBody>
          <a:bodyPr vert="horz" lIns="91001" tIns="45501" rIns="91001" bIns="45501" rtlCol="0"/>
          <a:lstStyle>
            <a:lvl1pPr algn="l">
              <a:defRPr sz="1200"/>
            </a:lvl1pPr>
          </a:lstStyle>
          <a:p>
            <a:endParaRPr lang="en-US" dirty="0"/>
          </a:p>
        </p:txBody>
      </p:sp>
      <p:sp>
        <p:nvSpPr>
          <p:cNvPr id="3" name="Date Placeholder 2"/>
          <p:cNvSpPr>
            <a:spLocks noGrp="1"/>
          </p:cNvSpPr>
          <p:nvPr>
            <p:ph type="dt" sz="quarter" idx="1"/>
          </p:nvPr>
        </p:nvSpPr>
        <p:spPr>
          <a:xfrm>
            <a:off x="5231640" y="3"/>
            <a:ext cx="4002299" cy="348928"/>
          </a:xfrm>
          <a:prstGeom prst="rect">
            <a:avLst/>
          </a:prstGeom>
        </p:spPr>
        <p:txBody>
          <a:bodyPr vert="horz" lIns="91001" tIns="45501" rIns="91001" bIns="45501" rtlCol="0"/>
          <a:lstStyle>
            <a:lvl1pPr algn="r">
              <a:defRPr sz="1200"/>
            </a:lvl1pPr>
          </a:lstStyle>
          <a:p>
            <a:fld id="{FCD6F586-98AE-4343-89FB-22B2058FD05A}" type="datetimeFigureOut">
              <a:rPr lang="en-US" smtClean="0"/>
              <a:t>3/20/2017</a:t>
            </a:fld>
            <a:endParaRPr lang="en-US" dirty="0"/>
          </a:p>
        </p:txBody>
      </p:sp>
      <p:sp>
        <p:nvSpPr>
          <p:cNvPr id="4" name="Footer Placeholder 3"/>
          <p:cNvSpPr>
            <a:spLocks noGrp="1"/>
          </p:cNvSpPr>
          <p:nvPr>
            <p:ph type="ftr" sz="quarter" idx="2"/>
          </p:nvPr>
        </p:nvSpPr>
        <p:spPr>
          <a:xfrm>
            <a:off x="1" y="6601148"/>
            <a:ext cx="4002299" cy="348928"/>
          </a:xfrm>
          <a:prstGeom prst="rect">
            <a:avLst/>
          </a:prstGeom>
        </p:spPr>
        <p:txBody>
          <a:bodyPr vert="horz" lIns="91001" tIns="45501" rIns="91001" bIns="45501"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1640" y="6601148"/>
            <a:ext cx="4002299" cy="348928"/>
          </a:xfrm>
          <a:prstGeom prst="rect">
            <a:avLst/>
          </a:prstGeom>
        </p:spPr>
        <p:txBody>
          <a:bodyPr vert="horz" lIns="91001" tIns="45501" rIns="91001" bIns="45501" rtlCol="0" anchor="b"/>
          <a:lstStyle>
            <a:lvl1pPr algn="r">
              <a:defRPr sz="1200"/>
            </a:lvl1pPr>
          </a:lstStyle>
          <a:p>
            <a:fld id="{07BCF8BE-5D77-4538-AE3F-7D1DB9A68C60}" type="slidenum">
              <a:rPr lang="en-US" smtClean="0"/>
              <a:t>‹#›</a:t>
            </a:fld>
            <a:endParaRPr lang="en-US" dirty="0"/>
          </a:p>
        </p:txBody>
      </p:sp>
    </p:spTree>
    <p:extLst>
      <p:ext uri="{BB962C8B-B14F-4D97-AF65-F5344CB8AC3E}">
        <p14:creationId xmlns:p14="http://schemas.microsoft.com/office/powerpoint/2010/main" val="1071126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4002829" cy="347819"/>
          </a:xfrm>
          <a:prstGeom prst="rect">
            <a:avLst/>
          </a:prstGeom>
        </p:spPr>
        <p:txBody>
          <a:bodyPr vert="horz" lIns="91001" tIns="45501" rIns="91001" bIns="45501" rtlCol="0"/>
          <a:lstStyle>
            <a:lvl1pPr algn="l">
              <a:defRPr sz="1200"/>
            </a:lvl1pPr>
          </a:lstStyle>
          <a:p>
            <a:endParaRPr lang="en-US"/>
          </a:p>
        </p:txBody>
      </p:sp>
      <p:sp>
        <p:nvSpPr>
          <p:cNvPr id="3" name="Date Placeholder 2"/>
          <p:cNvSpPr>
            <a:spLocks noGrp="1"/>
          </p:cNvSpPr>
          <p:nvPr>
            <p:ph type="dt" idx="1"/>
          </p:nvPr>
        </p:nvSpPr>
        <p:spPr>
          <a:xfrm>
            <a:off x="5231659" y="1"/>
            <a:ext cx="4002829" cy="347819"/>
          </a:xfrm>
          <a:prstGeom prst="rect">
            <a:avLst/>
          </a:prstGeom>
        </p:spPr>
        <p:txBody>
          <a:bodyPr vert="horz" lIns="91001" tIns="45501" rIns="91001" bIns="45501" rtlCol="0"/>
          <a:lstStyle>
            <a:lvl1pPr algn="r">
              <a:defRPr sz="1200"/>
            </a:lvl1pPr>
          </a:lstStyle>
          <a:p>
            <a:fld id="{091C2C6A-676B-429F-BD48-B44163B85CE6}" type="datetimeFigureOut">
              <a:rPr lang="en-US" smtClean="0"/>
              <a:t>3/20/2017</a:t>
            </a:fld>
            <a:endParaRPr lang="en-US"/>
          </a:p>
        </p:txBody>
      </p:sp>
      <p:sp>
        <p:nvSpPr>
          <p:cNvPr id="4" name="Slide Image Placeholder 3"/>
          <p:cNvSpPr>
            <a:spLocks noGrp="1" noRot="1" noChangeAspect="1"/>
          </p:cNvSpPr>
          <p:nvPr>
            <p:ph type="sldImg" idx="2"/>
          </p:nvPr>
        </p:nvSpPr>
        <p:spPr>
          <a:xfrm>
            <a:off x="3054350" y="869950"/>
            <a:ext cx="3127375" cy="2344738"/>
          </a:xfrm>
          <a:prstGeom prst="rect">
            <a:avLst/>
          </a:prstGeom>
          <a:noFill/>
          <a:ln w="12700">
            <a:solidFill>
              <a:prstClr val="black"/>
            </a:solidFill>
          </a:ln>
        </p:spPr>
        <p:txBody>
          <a:bodyPr vert="horz" lIns="91001" tIns="45501" rIns="91001" bIns="45501" rtlCol="0" anchor="ctr"/>
          <a:lstStyle/>
          <a:p>
            <a:endParaRPr lang="en-US"/>
          </a:p>
        </p:txBody>
      </p:sp>
      <p:sp>
        <p:nvSpPr>
          <p:cNvPr id="5" name="Notes Placeholder 4"/>
          <p:cNvSpPr>
            <a:spLocks noGrp="1"/>
          </p:cNvSpPr>
          <p:nvPr>
            <p:ph type="body" sz="quarter" idx="3"/>
          </p:nvPr>
        </p:nvSpPr>
        <p:spPr>
          <a:xfrm>
            <a:off x="923608" y="3344409"/>
            <a:ext cx="7388860" cy="2736906"/>
          </a:xfrm>
          <a:prstGeom prst="rect">
            <a:avLst/>
          </a:prstGeom>
        </p:spPr>
        <p:txBody>
          <a:bodyPr vert="horz" lIns="91001" tIns="45501" rIns="91001" bIns="4550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6602258"/>
            <a:ext cx="4002829" cy="347818"/>
          </a:xfrm>
          <a:prstGeom prst="rect">
            <a:avLst/>
          </a:prstGeom>
        </p:spPr>
        <p:txBody>
          <a:bodyPr vert="horz" lIns="91001" tIns="45501" rIns="91001" bIns="45501" rtlCol="0" anchor="b"/>
          <a:lstStyle>
            <a:lvl1pPr algn="l">
              <a:defRPr sz="1200"/>
            </a:lvl1pPr>
          </a:lstStyle>
          <a:p>
            <a:endParaRPr lang="en-US"/>
          </a:p>
        </p:txBody>
      </p:sp>
      <p:sp>
        <p:nvSpPr>
          <p:cNvPr id="7" name="Slide Number Placeholder 6"/>
          <p:cNvSpPr>
            <a:spLocks noGrp="1"/>
          </p:cNvSpPr>
          <p:nvPr>
            <p:ph type="sldNum" sz="quarter" idx="5"/>
          </p:nvPr>
        </p:nvSpPr>
        <p:spPr>
          <a:xfrm>
            <a:off x="5231659" y="6602258"/>
            <a:ext cx="4002829" cy="347818"/>
          </a:xfrm>
          <a:prstGeom prst="rect">
            <a:avLst/>
          </a:prstGeom>
        </p:spPr>
        <p:txBody>
          <a:bodyPr vert="horz" lIns="91001" tIns="45501" rIns="91001" bIns="45501" rtlCol="0" anchor="b"/>
          <a:lstStyle>
            <a:lvl1pPr algn="r">
              <a:defRPr sz="1200"/>
            </a:lvl1pPr>
          </a:lstStyle>
          <a:p>
            <a:fld id="{D46EC907-C034-42F2-AFFC-502C45C6A7F8}" type="slidenum">
              <a:rPr lang="en-US" smtClean="0"/>
              <a:t>‹#›</a:t>
            </a:fld>
            <a:endParaRPr lang="en-US"/>
          </a:p>
        </p:txBody>
      </p:sp>
    </p:spTree>
    <p:extLst>
      <p:ext uri="{BB962C8B-B14F-4D97-AF65-F5344CB8AC3E}">
        <p14:creationId xmlns:p14="http://schemas.microsoft.com/office/powerpoint/2010/main" val="2780639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1</a:t>
            </a:fld>
            <a:endParaRPr lang="en-US"/>
          </a:p>
        </p:txBody>
      </p:sp>
    </p:spTree>
    <p:extLst>
      <p:ext uri="{BB962C8B-B14F-4D97-AF65-F5344CB8AC3E}">
        <p14:creationId xmlns:p14="http://schemas.microsoft.com/office/powerpoint/2010/main" val="660632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10</a:t>
            </a:fld>
            <a:endParaRPr lang="en-US"/>
          </a:p>
        </p:txBody>
      </p:sp>
    </p:spTree>
    <p:extLst>
      <p:ext uri="{BB962C8B-B14F-4D97-AF65-F5344CB8AC3E}">
        <p14:creationId xmlns:p14="http://schemas.microsoft.com/office/powerpoint/2010/main" val="2558968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11</a:t>
            </a:fld>
            <a:endParaRPr lang="en-US"/>
          </a:p>
        </p:txBody>
      </p:sp>
    </p:spTree>
    <p:extLst>
      <p:ext uri="{BB962C8B-B14F-4D97-AF65-F5344CB8AC3E}">
        <p14:creationId xmlns:p14="http://schemas.microsoft.com/office/powerpoint/2010/main" val="1193538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12</a:t>
            </a:fld>
            <a:endParaRPr lang="en-US"/>
          </a:p>
        </p:txBody>
      </p:sp>
    </p:spTree>
    <p:extLst>
      <p:ext uri="{BB962C8B-B14F-4D97-AF65-F5344CB8AC3E}">
        <p14:creationId xmlns:p14="http://schemas.microsoft.com/office/powerpoint/2010/main" val="2938672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13</a:t>
            </a:fld>
            <a:endParaRPr lang="en-US"/>
          </a:p>
        </p:txBody>
      </p:sp>
    </p:spTree>
    <p:extLst>
      <p:ext uri="{BB962C8B-B14F-4D97-AF65-F5344CB8AC3E}">
        <p14:creationId xmlns:p14="http://schemas.microsoft.com/office/powerpoint/2010/main" val="1962500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14</a:t>
            </a:fld>
            <a:endParaRPr lang="en-US"/>
          </a:p>
        </p:txBody>
      </p:sp>
    </p:spTree>
    <p:extLst>
      <p:ext uri="{BB962C8B-B14F-4D97-AF65-F5344CB8AC3E}">
        <p14:creationId xmlns:p14="http://schemas.microsoft.com/office/powerpoint/2010/main" val="1193281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15</a:t>
            </a:fld>
            <a:endParaRPr lang="en-US"/>
          </a:p>
        </p:txBody>
      </p:sp>
    </p:spTree>
    <p:extLst>
      <p:ext uri="{BB962C8B-B14F-4D97-AF65-F5344CB8AC3E}">
        <p14:creationId xmlns:p14="http://schemas.microsoft.com/office/powerpoint/2010/main" val="803127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16</a:t>
            </a:fld>
            <a:endParaRPr lang="en-US"/>
          </a:p>
        </p:txBody>
      </p:sp>
    </p:spTree>
    <p:extLst>
      <p:ext uri="{BB962C8B-B14F-4D97-AF65-F5344CB8AC3E}">
        <p14:creationId xmlns:p14="http://schemas.microsoft.com/office/powerpoint/2010/main" val="894709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2</a:t>
            </a:fld>
            <a:endParaRPr lang="en-US"/>
          </a:p>
        </p:txBody>
      </p:sp>
    </p:spTree>
    <p:extLst>
      <p:ext uri="{BB962C8B-B14F-4D97-AF65-F5344CB8AC3E}">
        <p14:creationId xmlns:p14="http://schemas.microsoft.com/office/powerpoint/2010/main" val="1971439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3</a:t>
            </a:fld>
            <a:endParaRPr lang="en-US"/>
          </a:p>
        </p:txBody>
      </p:sp>
    </p:spTree>
    <p:extLst>
      <p:ext uri="{BB962C8B-B14F-4D97-AF65-F5344CB8AC3E}">
        <p14:creationId xmlns:p14="http://schemas.microsoft.com/office/powerpoint/2010/main" val="381315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4</a:t>
            </a:fld>
            <a:endParaRPr lang="en-US"/>
          </a:p>
        </p:txBody>
      </p:sp>
    </p:spTree>
    <p:extLst>
      <p:ext uri="{BB962C8B-B14F-4D97-AF65-F5344CB8AC3E}">
        <p14:creationId xmlns:p14="http://schemas.microsoft.com/office/powerpoint/2010/main" val="2018151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5</a:t>
            </a:fld>
            <a:endParaRPr lang="en-US"/>
          </a:p>
        </p:txBody>
      </p:sp>
    </p:spTree>
    <p:extLst>
      <p:ext uri="{BB962C8B-B14F-4D97-AF65-F5344CB8AC3E}">
        <p14:creationId xmlns:p14="http://schemas.microsoft.com/office/powerpoint/2010/main" val="705634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6</a:t>
            </a:fld>
            <a:endParaRPr lang="en-US"/>
          </a:p>
        </p:txBody>
      </p:sp>
    </p:spTree>
    <p:extLst>
      <p:ext uri="{BB962C8B-B14F-4D97-AF65-F5344CB8AC3E}">
        <p14:creationId xmlns:p14="http://schemas.microsoft.com/office/powerpoint/2010/main" val="1348910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7</a:t>
            </a:fld>
            <a:endParaRPr lang="en-US"/>
          </a:p>
        </p:txBody>
      </p:sp>
    </p:spTree>
    <p:extLst>
      <p:ext uri="{BB962C8B-B14F-4D97-AF65-F5344CB8AC3E}">
        <p14:creationId xmlns:p14="http://schemas.microsoft.com/office/powerpoint/2010/main" val="742991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8</a:t>
            </a:fld>
            <a:endParaRPr lang="en-US"/>
          </a:p>
        </p:txBody>
      </p:sp>
    </p:spTree>
    <p:extLst>
      <p:ext uri="{BB962C8B-B14F-4D97-AF65-F5344CB8AC3E}">
        <p14:creationId xmlns:p14="http://schemas.microsoft.com/office/powerpoint/2010/main" val="3236527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6EC907-C034-42F2-AFFC-502C45C6A7F8}" type="slidenum">
              <a:rPr lang="en-US" smtClean="0"/>
              <a:t>9</a:t>
            </a:fld>
            <a:endParaRPr lang="en-US"/>
          </a:p>
        </p:txBody>
      </p:sp>
    </p:spTree>
    <p:extLst>
      <p:ext uri="{BB962C8B-B14F-4D97-AF65-F5344CB8AC3E}">
        <p14:creationId xmlns:p14="http://schemas.microsoft.com/office/powerpoint/2010/main" val="539275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772332-4246-499A-8600-F9CA4AD13A2D}" type="datetime1">
              <a:rPr lang="en-US" smtClean="0"/>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266615-007F-4B44-B8A1-ADC872812434}" type="slidenum">
              <a:rPr lang="en-US" smtClean="0"/>
              <a:pPr/>
              <a:t>‹#›</a:t>
            </a:fld>
            <a:endParaRPr lang="en-US" dirty="0"/>
          </a:p>
        </p:txBody>
      </p:sp>
    </p:spTree>
    <p:extLst>
      <p:ext uri="{BB962C8B-B14F-4D97-AF65-F5344CB8AC3E}">
        <p14:creationId xmlns:p14="http://schemas.microsoft.com/office/powerpoint/2010/main" val="327420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1B106-7866-4837-AEF9-07654B301C2F}" type="datetime1">
              <a:rPr lang="en-US" smtClean="0"/>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266615-007F-4B44-B8A1-ADC872812434}" type="slidenum">
              <a:rPr lang="en-US" smtClean="0"/>
              <a:pPr/>
              <a:t>‹#›</a:t>
            </a:fld>
            <a:endParaRPr lang="en-US" dirty="0"/>
          </a:p>
        </p:txBody>
      </p:sp>
    </p:spTree>
    <p:extLst>
      <p:ext uri="{BB962C8B-B14F-4D97-AF65-F5344CB8AC3E}">
        <p14:creationId xmlns:p14="http://schemas.microsoft.com/office/powerpoint/2010/main" val="3953020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47E94-FAB4-4C10-9FF5-ADBB695A9922}" type="datetime1">
              <a:rPr lang="en-US" smtClean="0"/>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266615-007F-4B44-B8A1-ADC872812434}" type="slidenum">
              <a:rPr lang="en-US" smtClean="0"/>
              <a:pPr/>
              <a:t>‹#›</a:t>
            </a:fld>
            <a:endParaRPr lang="en-US" dirty="0"/>
          </a:p>
        </p:txBody>
      </p:sp>
    </p:spTree>
    <p:extLst>
      <p:ext uri="{BB962C8B-B14F-4D97-AF65-F5344CB8AC3E}">
        <p14:creationId xmlns:p14="http://schemas.microsoft.com/office/powerpoint/2010/main" val="201926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2F8B1B-D255-4F64-97A8-52CC88D3D08F}" type="datetime1">
              <a:rPr lang="en-US" smtClean="0"/>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266615-007F-4B44-B8A1-ADC872812434}" type="slidenum">
              <a:rPr lang="en-US" smtClean="0"/>
              <a:pPr/>
              <a:t>‹#›</a:t>
            </a:fld>
            <a:endParaRPr lang="en-US" dirty="0"/>
          </a:p>
        </p:txBody>
      </p:sp>
    </p:spTree>
    <p:extLst>
      <p:ext uri="{BB962C8B-B14F-4D97-AF65-F5344CB8AC3E}">
        <p14:creationId xmlns:p14="http://schemas.microsoft.com/office/powerpoint/2010/main" val="861336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62AABE-C167-43BF-899C-1D1CFDD9B6BC}" type="datetime1">
              <a:rPr lang="en-US" smtClean="0"/>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266615-007F-4B44-B8A1-ADC872812434}" type="slidenum">
              <a:rPr lang="en-US" smtClean="0"/>
              <a:pPr/>
              <a:t>‹#›</a:t>
            </a:fld>
            <a:endParaRPr lang="en-US" dirty="0"/>
          </a:p>
        </p:txBody>
      </p:sp>
    </p:spTree>
    <p:extLst>
      <p:ext uri="{BB962C8B-B14F-4D97-AF65-F5344CB8AC3E}">
        <p14:creationId xmlns:p14="http://schemas.microsoft.com/office/powerpoint/2010/main" val="1207985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B411BE-AAB4-4FE9-8113-E83DC34E1576}" type="datetime1">
              <a:rPr lang="en-US" smtClean="0"/>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266615-007F-4B44-B8A1-ADC872812434}" type="slidenum">
              <a:rPr lang="en-US" smtClean="0"/>
              <a:pPr/>
              <a:t>‹#›</a:t>
            </a:fld>
            <a:endParaRPr lang="en-US" dirty="0"/>
          </a:p>
        </p:txBody>
      </p:sp>
    </p:spTree>
    <p:extLst>
      <p:ext uri="{BB962C8B-B14F-4D97-AF65-F5344CB8AC3E}">
        <p14:creationId xmlns:p14="http://schemas.microsoft.com/office/powerpoint/2010/main" val="243461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B66762-A782-4943-83F7-B34E9EB332A3}" type="datetime1">
              <a:rPr lang="en-US" smtClean="0"/>
              <a:t>3/20/2017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266615-007F-4B44-B8A1-ADC872812434}" type="slidenum">
              <a:rPr lang="en-US" smtClean="0"/>
              <a:pPr/>
              <a:t>‹#›</a:t>
            </a:fld>
            <a:endParaRPr lang="en-US" dirty="0"/>
          </a:p>
        </p:txBody>
      </p:sp>
    </p:spTree>
    <p:extLst>
      <p:ext uri="{BB962C8B-B14F-4D97-AF65-F5344CB8AC3E}">
        <p14:creationId xmlns:p14="http://schemas.microsoft.com/office/powerpoint/2010/main" val="2820013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BDF610-715F-4A0C-A593-594C2B8ECEC7}" type="datetime1">
              <a:rPr lang="en-US" smtClean="0"/>
              <a:t>3/20/2017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266615-007F-4B44-B8A1-ADC872812434}" type="slidenum">
              <a:rPr lang="en-US" smtClean="0"/>
              <a:pPr/>
              <a:t>‹#›</a:t>
            </a:fld>
            <a:endParaRPr lang="en-US" dirty="0"/>
          </a:p>
        </p:txBody>
      </p:sp>
    </p:spTree>
    <p:extLst>
      <p:ext uri="{BB962C8B-B14F-4D97-AF65-F5344CB8AC3E}">
        <p14:creationId xmlns:p14="http://schemas.microsoft.com/office/powerpoint/2010/main" val="716443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0B6AD-7201-4B1C-A2D7-685E21DFD5D8}" type="datetime1">
              <a:rPr lang="en-US" smtClean="0"/>
              <a:t>3/20/2017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266615-007F-4B44-B8A1-ADC872812434}" type="slidenum">
              <a:rPr lang="en-US" smtClean="0"/>
              <a:pPr/>
              <a:t>‹#›</a:t>
            </a:fld>
            <a:endParaRPr lang="en-US" dirty="0"/>
          </a:p>
        </p:txBody>
      </p:sp>
    </p:spTree>
    <p:extLst>
      <p:ext uri="{BB962C8B-B14F-4D97-AF65-F5344CB8AC3E}">
        <p14:creationId xmlns:p14="http://schemas.microsoft.com/office/powerpoint/2010/main" val="174472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9D37E8-608F-4B8C-82C2-AA67C4048A4D}" type="datetime1">
              <a:rPr lang="en-US" smtClean="0"/>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266615-007F-4B44-B8A1-ADC872812434}" type="slidenum">
              <a:rPr lang="en-US" smtClean="0"/>
              <a:pPr/>
              <a:t>‹#›</a:t>
            </a:fld>
            <a:endParaRPr lang="en-US" dirty="0"/>
          </a:p>
        </p:txBody>
      </p:sp>
    </p:spTree>
    <p:extLst>
      <p:ext uri="{BB962C8B-B14F-4D97-AF65-F5344CB8AC3E}">
        <p14:creationId xmlns:p14="http://schemas.microsoft.com/office/powerpoint/2010/main" val="166485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BF9FA-E709-47F3-9D99-9F9CA7995928}" type="datetime1">
              <a:rPr lang="en-US" smtClean="0"/>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266615-007F-4B44-B8A1-ADC872812434}" type="slidenum">
              <a:rPr lang="en-US" smtClean="0"/>
              <a:pPr/>
              <a:t>‹#›</a:t>
            </a:fld>
            <a:endParaRPr lang="en-US" dirty="0"/>
          </a:p>
        </p:txBody>
      </p:sp>
    </p:spTree>
    <p:extLst>
      <p:ext uri="{BB962C8B-B14F-4D97-AF65-F5344CB8AC3E}">
        <p14:creationId xmlns:p14="http://schemas.microsoft.com/office/powerpoint/2010/main" val="1036118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47ED080-753A-42E2-BF0F-FD19AEF0F0B2}" type="datetime1">
              <a:rPr lang="en-US" smtClean="0"/>
              <a:t>3/20/2017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266615-007F-4B44-B8A1-ADC872812434}" type="slidenum">
              <a:rPr lang="en-US" smtClean="0"/>
              <a:pPr/>
              <a:t>‹#›</a:t>
            </a:fld>
            <a:endParaRPr lang="en-US" dirty="0"/>
          </a:p>
        </p:txBody>
      </p:sp>
    </p:spTree>
    <p:extLst>
      <p:ext uri="{BB962C8B-B14F-4D97-AF65-F5344CB8AC3E}">
        <p14:creationId xmlns:p14="http://schemas.microsoft.com/office/powerpoint/2010/main" val="42281303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228600"/>
            <a:ext cx="6858000" cy="2387600"/>
          </a:xfrm>
        </p:spPr>
        <p:txBody>
          <a:bodyPr/>
          <a:lstStyle/>
          <a:p>
            <a:pPr algn="ctr"/>
            <a:r>
              <a:rPr lang="en-US" b="1" dirty="0" smtClean="0"/>
              <a:t>Lumberton Township</a:t>
            </a:r>
            <a:br>
              <a:rPr lang="en-US" b="1" dirty="0" smtClean="0"/>
            </a:br>
            <a:r>
              <a:rPr lang="en-US" b="1" dirty="0" smtClean="0"/>
              <a:t>2017 Introduced Budget</a:t>
            </a:r>
            <a:endParaRPr lang="en-US" b="1" dirty="0"/>
          </a:p>
        </p:txBody>
      </p:sp>
      <p:sp>
        <p:nvSpPr>
          <p:cNvPr id="3" name="Date Placeholder 2"/>
          <p:cNvSpPr>
            <a:spLocks noGrp="1"/>
          </p:cNvSpPr>
          <p:nvPr>
            <p:ph type="dt" sz="half" idx="10"/>
          </p:nvPr>
        </p:nvSpPr>
        <p:spPr/>
        <p:txBody>
          <a:bodyPr/>
          <a:lstStyle/>
          <a:p>
            <a:fld id="{CC26F200-E67C-49A3-8FF5-E3C8100FD7DD}" type="datetime1">
              <a:rPr lang="en-US" smtClean="0"/>
              <a:t>3/20/2017</a:t>
            </a:fld>
            <a:endParaRPr lang="en-US" dirty="0"/>
          </a:p>
        </p:txBody>
      </p:sp>
      <p:sp>
        <p:nvSpPr>
          <p:cNvPr id="4" name="Slide Number Placeholder 3"/>
          <p:cNvSpPr>
            <a:spLocks noGrp="1"/>
          </p:cNvSpPr>
          <p:nvPr>
            <p:ph type="sldNum" sz="quarter" idx="12"/>
          </p:nvPr>
        </p:nvSpPr>
        <p:spPr/>
        <p:txBody>
          <a:bodyPr/>
          <a:lstStyle/>
          <a:p>
            <a:fld id="{EC266615-007F-4B44-B8A1-ADC872812434}" type="slidenum">
              <a:rPr lang="en-US" smtClean="0"/>
              <a:pPr/>
              <a:t>1</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2774092"/>
            <a:ext cx="3426836" cy="3226329"/>
          </a:xfrm>
          <a:prstGeom prst="rect">
            <a:avLst/>
          </a:prstGeom>
        </p:spPr>
      </p:pic>
      <p:sp>
        <p:nvSpPr>
          <p:cNvPr id="9" name="Rectangle 8"/>
          <p:cNvSpPr/>
          <p:nvPr/>
        </p:nvSpPr>
        <p:spPr>
          <a:xfrm>
            <a:off x="4724400" y="5791200"/>
            <a:ext cx="1600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86959727"/>
              </p:ext>
            </p:extLst>
          </p:nvPr>
        </p:nvGraphicFramePr>
        <p:xfrm>
          <a:off x="762000" y="1825634"/>
          <a:ext cx="7533059" cy="3813773"/>
        </p:xfrm>
        <a:graphic>
          <a:graphicData uri="http://schemas.openxmlformats.org/drawingml/2006/table">
            <a:tbl>
              <a:tblPr firstRow="1" firstCol="1" bandRow="1">
                <a:tableStyleId>{073A0DAA-6AF3-43AB-8588-CEC1D06C72B9}</a:tableStyleId>
              </a:tblPr>
              <a:tblGrid>
                <a:gridCol w="1954523"/>
                <a:gridCol w="1341409"/>
                <a:gridCol w="1399578"/>
                <a:gridCol w="1399578"/>
                <a:gridCol w="1437971"/>
              </a:tblGrid>
              <a:tr h="355817">
                <a:tc>
                  <a:txBody>
                    <a:bodyPr/>
                    <a:lstStyle/>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2017 </a:t>
                      </a:r>
                      <a:r>
                        <a:rPr lang="en-US" sz="1000" dirty="0">
                          <a:effectLst/>
                        </a:rPr>
                        <a:t>Amount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2016 </a:t>
                      </a:r>
                      <a:r>
                        <a:rPr lang="en-US" sz="1000" dirty="0">
                          <a:effectLst/>
                        </a:rPr>
                        <a:t>Amount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a:effectLst/>
                        </a:rPr>
                        <a:t>Increase/(Decrease)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a:effectLst/>
                        </a:rPr>
                        <a:t>Percent Change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000">
                          <a:effectLst/>
                        </a:rPr>
                        <a:t>General Government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$657,959</a:t>
                      </a:r>
                      <a:r>
                        <a:rPr lang="en-US" sz="1000" dirty="0" smtClean="0">
                          <a:effectLst/>
                          <a:latin typeface="Calibri" panose="020F0502020204030204" pitchFamily="34" charset="0"/>
                          <a:cs typeface="Times New Roman" panose="02020603050405020304" pitchFamily="18" charset="0"/>
                        </a:rPr>
                        <a:t>.00</a:t>
                      </a:r>
                    </a:p>
                  </a:txBody>
                  <a:tcPr marL="59875" marR="59875" marT="0" marB="0" anchor="ctr"/>
                </a:tc>
                <a:tc>
                  <a:txBody>
                    <a:bodyPr/>
                    <a:lstStyle/>
                    <a:p>
                      <a:pPr marL="0" marR="0" algn="ctr">
                        <a:lnSpc>
                          <a:spcPct val="107000"/>
                        </a:lnSpc>
                        <a:spcBef>
                          <a:spcPts val="0"/>
                        </a:spcBef>
                        <a:spcAft>
                          <a:spcPts val="0"/>
                        </a:spcAft>
                      </a:pPr>
                      <a:r>
                        <a:rPr lang="en-US" sz="1000" dirty="0" smtClean="0">
                          <a:effectLst/>
                          <a:latin typeface="Calibri" panose="020F0502020204030204" pitchFamily="34" charset="0"/>
                          <a:cs typeface="Times New Roman" panose="02020603050405020304" pitchFamily="18" charset="0"/>
                        </a:rPr>
                        <a:t>$650,950.00</a:t>
                      </a:r>
                    </a:p>
                  </a:txBody>
                  <a:tcPr marL="59875" marR="59875"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000" dirty="0" smtClean="0">
                          <a:solidFill>
                            <a:schemeClr val="tx1"/>
                          </a:solidFill>
                          <a:effectLst/>
                        </a:rPr>
                        <a:t>$8,009.00</a:t>
                      </a:r>
                      <a:endParaRPr lang="en-US"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chemeClr val="tx1"/>
                          </a:solidFill>
                          <a:effectLst/>
                        </a:rPr>
                        <a:t>1.22%</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000">
                          <a:effectLst/>
                        </a:rPr>
                        <a:t>Land Use Administration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$32,242.00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$31,400.00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000" dirty="0" smtClean="0">
                          <a:solidFill>
                            <a:schemeClr val="tx1"/>
                          </a:solidFill>
                          <a:effectLst/>
                        </a:rPr>
                        <a:t>$842.00</a:t>
                      </a:r>
                      <a:endParaRPr lang="en-US"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chemeClr val="tx1"/>
                          </a:solidFill>
                          <a:effectLst/>
                        </a:rPr>
                        <a:t>2.61%</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000">
                          <a:effectLst/>
                        </a:rPr>
                        <a:t>Insurance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$996,500.00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$1,029,861.00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($33,361.00)</a:t>
                      </a: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rgbClr val="FF0000"/>
                          </a:solidFill>
                          <a:effectLst/>
                        </a:rPr>
                        <a:t>(3.35%)</a:t>
                      </a: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000">
                          <a:effectLst/>
                        </a:rPr>
                        <a:t>Police Department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$1,923,808.00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$1,895,700</a:t>
                      </a:r>
                      <a:r>
                        <a:rPr lang="en-US" sz="1000" dirty="0" smtClean="0">
                          <a:effectLst/>
                          <a:latin typeface="Calibri" panose="020F0502020204030204" pitchFamily="34" charset="0"/>
                          <a:cs typeface="Times New Roman" panose="02020603050405020304" pitchFamily="18" charset="0"/>
                        </a:rPr>
                        <a:t>.00</a:t>
                      </a:r>
                      <a:endParaRPr lang="en-US" sz="1000" dirty="0" smtClean="0">
                        <a:effectLst/>
                      </a:endParaRPr>
                    </a:p>
                  </a:txBody>
                  <a:tcPr marL="59875" marR="59875"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000" dirty="0" smtClean="0">
                          <a:solidFill>
                            <a:schemeClr val="tx1"/>
                          </a:solidFill>
                          <a:effectLst/>
                        </a:rPr>
                        <a:t>$28,108.00</a:t>
                      </a:r>
                      <a:endParaRPr lang="en-US"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chemeClr val="tx1"/>
                          </a:solidFill>
                          <a:effectLst/>
                        </a:rPr>
                        <a:t>1.46%</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000">
                          <a:effectLst/>
                        </a:rPr>
                        <a:t>Aid to Fire Department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$105,000.00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$77,500.00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000" dirty="0" smtClean="0">
                          <a:solidFill>
                            <a:schemeClr val="tx1"/>
                          </a:solidFill>
                          <a:effectLst/>
                        </a:rPr>
                        <a:t>$27,500.00</a:t>
                      </a:r>
                      <a:endParaRPr lang="en-US"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chemeClr val="tx1"/>
                          </a:solidFill>
                          <a:effectLst/>
                        </a:rPr>
                        <a:t>26.19%</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000">
                          <a:effectLst/>
                        </a:rPr>
                        <a:t>Misc. Public Safety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$62,750.00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000" dirty="0" smtClean="0">
                          <a:effectLst/>
                        </a:rPr>
                        <a:t>$54,250.00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000" dirty="0" smtClean="0">
                          <a:solidFill>
                            <a:schemeClr val="tx1"/>
                          </a:solidFill>
                          <a:effectLst/>
                        </a:rPr>
                        <a:t>$8,500.00</a:t>
                      </a:r>
                      <a:endParaRPr lang="en-US"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chemeClr val="tx1"/>
                          </a:solidFill>
                          <a:effectLst/>
                        </a:rPr>
                        <a:t>13.55%</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000">
                          <a:effectLst/>
                        </a:rPr>
                        <a:t>Public Works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$1,052,062.00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$1,034,390.00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000" dirty="0" smtClean="0">
                          <a:solidFill>
                            <a:schemeClr val="tx1"/>
                          </a:solidFill>
                          <a:effectLst/>
                        </a:rPr>
                        <a:t>$17,672.00</a:t>
                      </a:r>
                      <a:endParaRPr lang="en-US"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chemeClr val="tx1"/>
                          </a:solidFill>
                          <a:effectLst/>
                        </a:rPr>
                        <a:t>1.68%</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000" dirty="0">
                          <a:effectLst/>
                        </a:rPr>
                        <a:t>Utility Expenses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$529,500.00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$534,500.00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($5,000.00)</a:t>
                      </a: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rgbClr val="FF0000"/>
                          </a:solidFill>
                          <a:effectLst/>
                        </a:rPr>
                        <a:t>(0.94%)</a:t>
                      </a: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000">
                          <a:effectLst/>
                        </a:rPr>
                        <a:t>Landfill/Solid Waste Disposal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$288,780.00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$281,780.00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000" dirty="0" smtClean="0">
                          <a:solidFill>
                            <a:schemeClr val="tx1"/>
                          </a:solidFill>
                          <a:effectLst/>
                        </a:rPr>
                        <a:t>$7,000.00</a:t>
                      </a:r>
                      <a:endParaRPr lang="en-US"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chemeClr val="tx1"/>
                          </a:solidFill>
                          <a:effectLst/>
                        </a:rPr>
                        <a:t>2.42%</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48218">
                <a:tc>
                  <a:txBody>
                    <a:bodyPr/>
                    <a:lstStyle/>
                    <a:p>
                      <a:pPr marL="0" marR="0" algn="ctr">
                        <a:lnSpc>
                          <a:spcPct val="107000"/>
                        </a:lnSpc>
                        <a:spcBef>
                          <a:spcPts val="0"/>
                        </a:spcBef>
                        <a:spcAft>
                          <a:spcPts val="0"/>
                        </a:spcAft>
                      </a:pPr>
                      <a:r>
                        <a:rPr lang="en-US" sz="1000">
                          <a:effectLst/>
                        </a:rPr>
                        <a:t>Municipal Court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$164,150.00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$161,350.00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000" dirty="0" smtClean="0">
                          <a:solidFill>
                            <a:schemeClr val="tx1"/>
                          </a:solidFill>
                          <a:effectLst/>
                        </a:rPr>
                        <a:t>$2,800.00</a:t>
                      </a:r>
                      <a:endParaRPr lang="en-US"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chemeClr val="tx1"/>
                          </a:solidFill>
                          <a:effectLst/>
                        </a:rPr>
                        <a:t>1.71%</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48218">
                <a:tc>
                  <a:txBody>
                    <a:bodyPr/>
                    <a:lstStyle/>
                    <a:p>
                      <a:pPr marL="0" marR="0" algn="ctr">
                        <a:lnSpc>
                          <a:spcPct val="107000"/>
                        </a:lnSpc>
                        <a:spcBef>
                          <a:spcPts val="0"/>
                        </a:spcBef>
                        <a:spcAft>
                          <a:spcPts val="0"/>
                        </a:spcAft>
                      </a:pPr>
                      <a:r>
                        <a:rPr lang="en-US" sz="1000">
                          <a:effectLst/>
                        </a:rPr>
                        <a:t>Code Enforcement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$154,725.00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$148,175.00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000" dirty="0" smtClean="0">
                          <a:solidFill>
                            <a:schemeClr val="tx1"/>
                          </a:solidFill>
                          <a:effectLst/>
                        </a:rPr>
                        <a:t>$6,550.00</a:t>
                      </a:r>
                      <a:endParaRPr lang="en-US"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chemeClr val="tx1"/>
                          </a:solidFill>
                          <a:effectLst/>
                        </a:rPr>
                        <a:t>4.23%</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355817">
                <a:tc>
                  <a:txBody>
                    <a:bodyPr/>
                    <a:lstStyle/>
                    <a:p>
                      <a:pPr marL="0" marR="0" algn="ctr">
                        <a:lnSpc>
                          <a:spcPct val="107000"/>
                        </a:lnSpc>
                        <a:spcBef>
                          <a:spcPts val="0"/>
                        </a:spcBef>
                        <a:spcAft>
                          <a:spcPts val="0"/>
                        </a:spcAft>
                      </a:pPr>
                      <a:r>
                        <a:rPr lang="en-US" sz="1000">
                          <a:effectLst/>
                        </a:rPr>
                        <a:t>Accumulated Leave Compensation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$1,000.00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$1,000.00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a:solidFill>
                            <a:schemeClr val="tx1"/>
                          </a:solidFill>
                          <a:effectLst/>
                        </a:rPr>
                        <a:t>$0.00</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a:effectLst/>
                        </a:rPr>
                        <a:t>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48218">
                <a:tc>
                  <a:txBody>
                    <a:bodyPr/>
                    <a:lstStyle/>
                    <a:p>
                      <a:pPr marL="0" marR="0" algn="ctr">
                        <a:lnSpc>
                          <a:spcPct val="107000"/>
                        </a:lnSpc>
                        <a:spcBef>
                          <a:spcPts val="0"/>
                        </a:spcBef>
                        <a:spcAft>
                          <a:spcPts val="0"/>
                        </a:spcAft>
                      </a:pPr>
                      <a:r>
                        <a:rPr lang="en-US" sz="1000">
                          <a:effectLst/>
                        </a:rPr>
                        <a:t>Statutory Expenditures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$771,332.00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$710,657.00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000" dirty="0" smtClean="0">
                          <a:solidFill>
                            <a:schemeClr val="tx1"/>
                          </a:solidFill>
                          <a:effectLst/>
                        </a:rPr>
                        <a:t>$60,675.00</a:t>
                      </a:r>
                      <a:endParaRPr lang="en-US"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chemeClr val="tx1"/>
                          </a:solidFill>
                          <a:effectLst/>
                        </a:rPr>
                        <a:t>7.87%</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48218">
                <a:tc>
                  <a:txBody>
                    <a:bodyPr/>
                    <a:lstStyle/>
                    <a:p>
                      <a:pPr marL="0" marR="0" algn="ctr">
                        <a:lnSpc>
                          <a:spcPct val="107000"/>
                        </a:lnSpc>
                        <a:spcBef>
                          <a:spcPts val="0"/>
                        </a:spcBef>
                        <a:spcAft>
                          <a:spcPts val="0"/>
                        </a:spcAft>
                      </a:pPr>
                      <a:r>
                        <a:rPr lang="en-US" sz="1000" dirty="0">
                          <a:effectLst/>
                        </a:rPr>
                        <a:t>TOTAL: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$6,740,808.00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effectLst/>
                        </a:rPr>
                        <a:t>$6,611,513.00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chemeClr val="tx1"/>
                          </a:solidFill>
                          <a:effectLst/>
                        </a:rPr>
                        <a:t>$129,295.00</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000" dirty="0" smtClean="0">
                          <a:solidFill>
                            <a:schemeClr val="tx1"/>
                          </a:solidFill>
                          <a:effectLst/>
                        </a:rPr>
                        <a:t>1.92%</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bl>
          </a:graphicData>
        </a:graphic>
      </p:graphicFrame>
      <p:sp>
        <p:nvSpPr>
          <p:cNvPr id="4" name="Date Placeholder 3"/>
          <p:cNvSpPr>
            <a:spLocks noGrp="1"/>
          </p:cNvSpPr>
          <p:nvPr>
            <p:ph type="dt" sz="half" idx="10"/>
          </p:nvPr>
        </p:nvSpPr>
        <p:spPr/>
        <p:txBody>
          <a:bodyPr/>
          <a:lstStyle/>
          <a:p>
            <a:fld id="{B82F8B1B-D255-4F64-97A8-52CC88D3D08F}" type="datetime1">
              <a:rPr lang="en-US" smtClean="0"/>
              <a:t>3/20/2017</a:t>
            </a:fld>
            <a:endParaRPr lang="en-US" dirty="0"/>
          </a:p>
        </p:txBody>
      </p:sp>
      <p:sp>
        <p:nvSpPr>
          <p:cNvPr id="5" name="Slide Number Placeholder 4"/>
          <p:cNvSpPr>
            <a:spLocks noGrp="1"/>
          </p:cNvSpPr>
          <p:nvPr>
            <p:ph type="sldNum" sz="quarter" idx="12"/>
          </p:nvPr>
        </p:nvSpPr>
        <p:spPr/>
        <p:txBody>
          <a:bodyPr/>
          <a:lstStyle/>
          <a:p>
            <a:fld id="{EC266615-007F-4B44-B8A1-ADC872812434}" type="slidenum">
              <a:rPr lang="en-US" smtClean="0"/>
              <a:pPr/>
              <a:t>10</a:t>
            </a:fld>
            <a:endParaRPr lang="en-US" dirty="0"/>
          </a:p>
        </p:txBody>
      </p:sp>
      <p:sp>
        <p:nvSpPr>
          <p:cNvPr id="7" name="Title 1"/>
          <p:cNvSpPr>
            <a:spLocks noGrp="1"/>
          </p:cNvSpPr>
          <p:nvPr>
            <p:ph type="title"/>
          </p:nvPr>
        </p:nvSpPr>
        <p:spPr/>
        <p:txBody>
          <a:bodyPr>
            <a:normAutofit/>
          </a:bodyPr>
          <a:lstStyle/>
          <a:p>
            <a:pPr algn="ctr"/>
            <a:r>
              <a:rPr lang="en-US" b="1" dirty="0" smtClean="0"/>
              <a:t>Lumberton Township 2017 Introduced Budget  </a:t>
            </a:r>
            <a:br>
              <a:rPr lang="en-US" b="1" dirty="0" smtClean="0"/>
            </a:br>
            <a:r>
              <a:rPr lang="en-US" b="1" dirty="0" smtClean="0"/>
              <a:t>General Operations Comparison 2016 vs. 2017  </a:t>
            </a:r>
            <a:endParaRPr lang="en-US" b="1" dirty="0"/>
          </a:p>
        </p:txBody>
      </p:sp>
    </p:spTree>
    <p:extLst>
      <p:ext uri="{BB962C8B-B14F-4D97-AF65-F5344CB8AC3E}">
        <p14:creationId xmlns:p14="http://schemas.microsoft.com/office/powerpoint/2010/main" val="2528840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cs typeface="Times New Roman" pitchFamily="18" charset="0"/>
              </a:rPr>
              <a:t>5</a:t>
            </a:r>
            <a:r>
              <a:rPr lang="en-US" sz="3600" dirty="0" smtClean="0">
                <a:effectLst/>
                <a:cs typeface="Times New Roman" pitchFamily="18" charset="0"/>
              </a:rPr>
              <a:t> Year Trend in </a:t>
            </a:r>
            <a:r>
              <a:rPr lang="en-US" sz="3600" dirty="0" smtClean="0">
                <a:cs typeface="Times New Roman" pitchFamily="18" charset="0"/>
              </a:rPr>
              <a:t>Operating</a:t>
            </a:r>
            <a:r>
              <a:rPr lang="en-US" sz="3600" dirty="0" smtClean="0">
                <a:effectLst/>
                <a:cs typeface="Times New Roman" pitchFamily="18" charset="0"/>
              </a:rPr>
              <a:t> Expenses</a:t>
            </a:r>
            <a:endParaRPr lang="en-US" sz="3600" dirty="0">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1551842716"/>
              </p:ext>
            </p:extLst>
          </p:nvPr>
        </p:nvGraphicFramePr>
        <p:xfrm>
          <a:off x="1219200" y="1690689"/>
          <a:ext cx="4114799" cy="3982451"/>
        </p:xfrm>
        <a:graphic>
          <a:graphicData uri="http://schemas.openxmlformats.org/drawingml/2006/table">
            <a:tbl>
              <a:tblPr firstRow="1" bandRow="1">
                <a:tableStyleId>{7E9639D4-E3E2-4D34-9284-5A2195B3D0D7}</a:tableStyleId>
              </a:tblPr>
              <a:tblGrid>
                <a:gridCol w="1058955"/>
                <a:gridCol w="1880187"/>
                <a:gridCol w="1175657"/>
              </a:tblGrid>
              <a:tr h="486840">
                <a:tc gridSpan="3">
                  <a:txBody>
                    <a:bodyPr/>
                    <a:lstStyle/>
                    <a:p>
                      <a:pPr marL="0" marR="0" algn="ctr">
                        <a:lnSpc>
                          <a:spcPct val="107000"/>
                        </a:lnSpc>
                        <a:spcBef>
                          <a:spcPts val="0"/>
                        </a:spcBef>
                        <a:spcAft>
                          <a:spcPts val="0"/>
                        </a:spcAft>
                      </a:pPr>
                      <a:r>
                        <a:rPr lang="en-US" sz="1800" dirty="0">
                          <a:effectLst/>
                        </a:rPr>
                        <a:t>Expenses (in Millions)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solidFill>
                      <a:schemeClr val="bg1">
                        <a:lumMod val="65000"/>
                      </a:schemeClr>
                    </a:solidFill>
                  </a:tcPr>
                </a:tc>
                <a:tc hMerge="1">
                  <a:txBody>
                    <a:bodyPr/>
                    <a:lstStyle/>
                    <a:p>
                      <a:endParaRPr lang="en-US"/>
                    </a:p>
                  </a:txBody>
                  <a:tcPr>
                    <a:solidFill>
                      <a:schemeClr val="bg1">
                        <a:lumMod val="65000"/>
                      </a:schemeClr>
                    </a:solidFill>
                  </a:tcPr>
                </a:tc>
              </a:tr>
              <a:tr h="486840">
                <a:tc>
                  <a:txBody>
                    <a:bodyPr/>
                    <a:lstStyle/>
                    <a:p>
                      <a:pPr marL="0" marR="0" algn="ctr">
                        <a:lnSpc>
                          <a:spcPct val="107000"/>
                        </a:lnSpc>
                        <a:spcBef>
                          <a:spcPts val="0"/>
                        </a:spcBef>
                        <a:spcAft>
                          <a:spcPts val="0"/>
                        </a:spcAft>
                      </a:pPr>
                      <a:r>
                        <a:rPr lang="en-US" sz="1800" b="1" dirty="0">
                          <a:effectLst/>
                        </a:rPr>
                        <a:t>Year</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a:effectLst/>
                        </a:rPr>
                        <a:t>Salary &amp; Wages</a:t>
                      </a:r>
                    </a:p>
                    <a:p>
                      <a:pPr marL="0" marR="0" algn="ctr">
                        <a:lnSpc>
                          <a:spcPct val="107000"/>
                        </a:lnSpc>
                        <a:spcBef>
                          <a:spcPts val="0"/>
                        </a:spcBef>
                        <a:spcAft>
                          <a:spcPts val="0"/>
                        </a:spcAft>
                      </a:pPr>
                      <a:r>
                        <a:rPr lang="en-US" sz="1800" b="1" dirty="0">
                          <a:effectLst/>
                        </a:rPr>
                        <a:t>+ Operating</a:t>
                      </a:r>
                    </a:p>
                    <a:p>
                      <a:pPr marL="0" marR="0" algn="ctr">
                        <a:lnSpc>
                          <a:spcPct val="107000"/>
                        </a:lnSpc>
                        <a:spcBef>
                          <a:spcPts val="0"/>
                        </a:spcBef>
                        <a:spcAft>
                          <a:spcPts val="0"/>
                        </a:spcAft>
                      </a:pPr>
                      <a:r>
                        <a:rPr lang="en-US" sz="1800" b="1" dirty="0">
                          <a:effectLst/>
                        </a:rPr>
                        <a:t>Expenses</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a:effectLst/>
                        </a:rPr>
                        <a:t>%</a:t>
                      </a:r>
                    </a:p>
                    <a:p>
                      <a:pPr marL="0" marR="0" algn="ctr">
                        <a:lnSpc>
                          <a:spcPct val="107000"/>
                        </a:lnSpc>
                        <a:spcBef>
                          <a:spcPts val="0"/>
                        </a:spcBef>
                        <a:spcAft>
                          <a:spcPts val="0"/>
                        </a:spcAft>
                      </a:pPr>
                      <a:r>
                        <a:rPr lang="en-US" sz="1800" b="1" dirty="0">
                          <a:effectLst/>
                        </a:rPr>
                        <a:t>Change</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5528">
                <a:tc>
                  <a:txBody>
                    <a:bodyPr/>
                    <a:lstStyle/>
                    <a:p>
                      <a:pPr marL="0" marR="0" algn="ctr">
                        <a:lnSpc>
                          <a:spcPct val="107000"/>
                        </a:lnSpc>
                        <a:spcBef>
                          <a:spcPts val="0"/>
                        </a:spcBef>
                        <a:spcAft>
                          <a:spcPts val="0"/>
                        </a:spcAft>
                      </a:pPr>
                      <a:r>
                        <a:rPr lang="en-US" sz="1800" dirty="0" smtClean="0">
                          <a:effectLst/>
                        </a:rPr>
                        <a:t>2013</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$6,305,623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effectLst/>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9898">
                <a:tc>
                  <a:txBody>
                    <a:bodyPr/>
                    <a:lstStyle/>
                    <a:p>
                      <a:pPr marL="0" marR="0" algn="ctr">
                        <a:lnSpc>
                          <a:spcPct val="107000"/>
                        </a:lnSpc>
                        <a:spcBef>
                          <a:spcPts val="0"/>
                        </a:spcBef>
                        <a:spcAft>
                          <a:spcPts val="0"/>
                        </a:spcAft>
                      </a:pPr>
                      <a:r>
                        <a:rPr lang="en-US" sz="1800" dirty="0" smtClean="0">
                          <a:effectLst/>
                        </a:rPr>
                        <a:t>2014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$6,309,339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smtClean="0">
                          <a:effectLst/>
                        </a:rPr>
                        <a:t>+.05%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9898">
                <a:tc>
                  <a:txBody>
                    <a:bodyPr/>
                    <a:lstStyle/>
                    <a:p>
                      <a:pPr marL="0" marR="0" algn="ctr">
                        <a:lnSpc>
                          <a:spcPct val="107000"/>
                        </a:lnSpc>
                        <a:spcBef>
                          <a:spcPts val="0"/>
                        </a:spcBef>
                        <a:spcAft>
                          <a:spcPts val="0"/>
                        </a:spcAft>
                      </a:pPr>
                      <a:r>
                        <a:rPr lang="en-US" sz="1800" dirty="0" smtClean="0">
                          <a:effectLst/>
                        </a:rPr>
                        <a:t>2015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800" dirty="0" smtClean="0">
                          <a:effectLst/>
                        </a:rPr>
                        <a:t>$6,594,585</a:t>
                      </a:r>
                      <a:endParaRPr lang="en-US"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smtClean="0">
                          <a:effectLst/>
                        </a:rPr>
                        <a:t>+4.52%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9898">
                <a:tc>
                  <a:txBody>
                    <a:bodyPr/>
                    <a:lstStyle/>
                    <a:p>
                      <a:pPr marL="0" marR="0" algn="ctr">
                        <a:lnSpc>
                          <a:spcPct val="107000"/>
                        </a:lnSpc>
                        <a:spcBef>
                          <a:spcPts val="0"/>
                        </a:spcBef>
                        <a:spcAft>
                          <a:spcPts val="0"/>
                        </a:spcAft>
                      </a:pPr>
                      <a:r>
                        <a:rPr lang="en-US" sz="1800" dirty="0" smtClean="0">
                          <a:effectLst/>
                        </a:rPr>
                        <a:t>2016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smtClean="0">
                          <a:effectLst/>
                        </a:rPr>
                        <a:t>$6,611,513</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smtClean="0">
                          <a:effectLst/>
                        </a:rPr>
                        <a:t>+.26%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9898">
                <a:tc>
                  <a:txBody>
                    <a:bodyPr/>
                    <a:lstStyle/>
                    <a:p>
                      <a:pPr marL="0" marR="0" algn="ctr">
                        <a:lnSpc>
                          <a:spcPct val="107000"/>
                        </a:lnSpc>
                        <a:spcBef>
                          <a:spcPts val="0"/>
                        </a:spcBef>
                        <a:spcAft>
                          <a:spcPts val="0"/>
                        </a:spcAft>
                      </a:pPr>
                      <a:r>
                        <a:rPr lang="en-US" sz="1800" dirty="0" smtClean="0">
                          <a:effectLst/>
                        </a:rPr>
                        <a:t>2017</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smtClean="0">
                          <a:effectLst/>
                        </a:rPr>
                        <a:t>$6,740,808</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smtClean="0">
                          <a:effectLst/>
                        </a:rPr>
                        <a:t>+1.96%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fld id="{7A5DCE26-EE7D-4A4C-ADAF-CEE936D277E6}" type="datetime1">
              <a:rPr lang="en-US" smtClean="0"/>
              <a:t>3/20/2017</a:t>
            </a:fld>
            <a:endParaRPr lang="en-US" dirty="0"/>
          </a:p>
        </p:txBody>
      </p:sp>
      <p:sp>
        <p:nvSpPr>
          <p:cNvPr id="5" name="Slide Number Placeholder 4"/>
          <p:cNvSpPr>
            <a:spLocks noGrp="1"/>
          </p:cNvSpPr>
          <p:nvPr>
            <p:ph type="sldNum" sz="quarter" idx="12"/>
          </p:nvPr>
        </p:nvSpPr>
        <p:spPr/>
        <p:txBody>
          <a:bodyPr/>
          <a:lstStyle/>
          <a:p>
            <a:fld id="{EC266615-007F-4B44-B8A1-ADC872812434}" type="slidenum">
              <a:rPr lang="en-US" smtClean="0"/>
              <a:pPr/>
              <a:t>11</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60883408"/>
              </p:ext>
            </p:extLst>
          </p:nvPr>
        </p:nvGraphicFramePr>
        <p:xfrm>
          <a:off x="5791200" y="1690689"/>
          <a:ext cx="2514600" cy="3969485"/>
        </p:xfrm>
        <a:graphic>
          <a:graphicData uri="http://schemas.openxmlformats.org/drawingml/2006/table">
            <a:tbl>
              <a:tblPr firstRow="1" firstCol="1" bandRow="1">
                <a:tableStyleId>{073A0DAA-6AF3-43AB-8588-CEC1D06C72B9}</a:tableStyleId>
              </a:tblPr>
              <a:tblGrid>
                <a:gridCol w="1257300"/>
                <a:gridCol w="1257300"/>
              </a:tblGrid>
              <a:tr h="579962">
                <a:tc gridSpan="2">
                  <a:txBody>
                    <a:bodyPr/>
                    <a:lstStyle/>
                    <a:p>
                      <a:pPr marL="0" marR="0" algn="ctr">
                        <a:lnSpc>
                          <a:spcPct val="107000"/>
                        </a:lnSpc>
                        <a:spcBef>
                          <a:spcPts val="0"/>
                        </a:spcBef>
                        <a:spcAft>
                          <a:spcPts val="0"/>
                        </a:spcAft>
                      </a:pPr>
                      <a:r>
                        <a:rPr lang="en-US" sz="1800" dirty="0">
                          <a:effectLst/>
                        </a:rPr>
                        <a:t>Debt Service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r>
              <a:tr h="565620">
                <a:tc>
                  <a:txBody>
                    <a:bodyPr/>
                    <a:lstStyle/>
                    <a:p>
                      <a:pPr marL="0" marR="0" algn="ctr">
                        <a:lnSpc>
                          <a:spcPct val="107000"/>
                        </a:lnSpc>
                        <a:spcBef>
                          <a:spcPts val="0"/>
                        </a:spcBef>
                        <a:spcAft>
                          <a:spcPts val="0"/>
                        </a:spcAft>
                      </a:pPr>
                      <a:r>
                        <a:rPr lang="en-US" sz="1800" b="1" dirty="0">
                          <a:solidFill>
                            <a:schemeClr val="tx1"/>
                          </a:solidFill>
                          <a:effectLst/>
                        </a:rPr>
                        <a:t> </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800" b="1" dirty="0">
                          <a:effectLst/>
                        </a:rPr>
                        <a:t>%</a:t>
                      </a:r>
                    </a:p>
                    <a:p>
                      <a:pPr marL="0" marR="0" algn="ctr">
                        <a:lnSpc>
                          <a:spcPct val="107000"/>
                        </a:lnSpc>
                        <a:spcBef>
                          <a:spcPts val="0"/>
                        </a:spcBef>
                        <a:spcAft>
                          <a:spcPts val="0"/>
                        </a:spcAft>
                      </a:pPr>
                      <a:r>
                        <a:rPr lang="en-US" sz="1800" b="1" dirty="0">
                          <a:effectLst/>
                        </a:rPr>
                        <a:t>Change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9962">
                <a:tc>
                  <a:txBody>
                    <a:bodyPr/>
                    <a:lstStyle/>
                    <a:p>
                      <a:pPr marL="0" marR="0" algn="ctr">
                        <a:lnSpc>
                          <a:spcPct val="107000"/>
                        </a:lnSpc>
                        <a:spcBef>
                          <a:spcPts val="0"/>
                        </a:spcBef>
                        <a:spcAft>
                          <a:spcPts val="0"/>
                        </a:spcAft>
                      </a:pPr>
                      <a:r>
                        <a:rPr lang="en-US" sz="1800" b="0" dirty="0" smtClean="0">
                          <a:solidFill>
                            <a:schemeClr val="tx1"/>
                          </a:solidFill>
                          <a:effectLst/>
                        </a:rPr>
                        <a:t>$1,462,266</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800" b="0" dirty="0">
                          <a:effectLst/>
                        </a:rPr>
                        <a: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7535">
                <a:tc>
                  <a:txBody>
                    <a:bodyPr/>
                    <a:lstStyle/>
                    <a:p>
                      <a:pPr marL="0" marR="0" algn="ctr">
                        <a:lnSpc>
                          <a:spcPct val="107000"/>
                        </a:lnSpc>
                        <a:spcBef>
                          <a:spcPts val="0"/>
                        </a:spcBef>
                        <a:spcAft>
                          <a:spcPts val="0"/>
                        </a:spcAft>
                      </a:pPr>
                      <a:r>
                        <a:rPr lang="en-US" sz="1800" b="0" dirty="0" smtClean="0">
                          <a:solidFill>
                            <a:schemeClr val="tx1"/>
                          </a:solidFill>
                          <a:effectLst/>
                        </a:rPr>
                        <a:t>$1,536,210</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800" b="0" dirty="0" smtClean="0">
                          <a:effectLst/>
                        </a:rPr>
                        <a:t>+5.06%</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9962">
                <a:tc>
                  <a:txBody>
                    <a:bodyPr/>
                    <a:lstStyle/>
                    <a:p>
                      <a:pPr marL="0" marR="0" algn="ctr">
                        <a:lnSpc>
                          <a:spcPct val="107000"/>
                        </a:lnSpc>
                        <a:spcBef>
                          <a:spcPts val="0"/>
                        </a:spcBef>
                        <a:spcAft>
                          <a:spcPts val="0"/>
                        </a:spcAft>
                      </a:pPr>
                      <a:r>
                        <a:rPr lang="en-US" sz="1800" b="0" dirty="0" smtClean="0">
                          <a:solidFill>
                            <a:schemeClr val="tx1"/>
                          </a:solidFill>
                          <a:effectLst/>
                        </a:rPr>
                        <a:t>$1,188,892</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800" b="0" dirty="0" smtClean="0">
                          <a:effectLst/>
                        </a:rPr>
                        <a:t>-22.61%</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7535">
                <a:tc>
                  <a:txBody>
                    <a:bodyPr/>
                    <a:lstStyle/>
                    <a:p>
                      <a:pPr marL="0" marR="0" algn="ctr">
                        <a:lnSpc>
                          <a:spcPct val="107000"/>
                        </a:lnSpc>
                        <a:spcBef>
                          <a:spcPts val="0"/>
                        </a:spcBef>
                        <a:spcAft>
                          <a:spcPts val="0"/>
                        </a:spcAft>
                      </a:pPr>
                      <a:r>
                        <a:rPr lang="en-US" sz="1800" b="0" dirty="0" smtClean="0">
                          <a:solidFill>
                            <a:schemeClr val="tx1"/>
                          </a:solidFill>
                          <a:effectLst/>
                        </a:rPr>
                        <a:t>$1,197,575</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800" b="0" dirty="0" smtClean="0">
                          <a:effectLst/>
                        </a:rPr>
                        <a:t>+.73%</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7535">
                <a:tc>
                  <a:txBody>
                    <a:bodyPr/>
                    <a:lstStyle/>
                    <a:p>
                      <a:pPr marL="0" marR="0" algn="ctr">
                        <a:lnSpc>
                          <a:spcPct val="107000"/>
                        </a:lnSpc>
                        <a:spcBef>
                          <a:spcPts val="0"/>
                        </a:spcBef>
                        <a:spcAft>
                          <a:spcPts val="0"/>
                        </a:spcAft>
                      </a:pPr>
                      <a:r>
                        <a:rPr lang="en-US" sz="1800" b="0" dirty="0" smtClean="0">
                          <a:solidFill>
                            <a:schemeClr val="tx1"/>
                          </a:solidFill>
                          <a:effectLst/>
                        </a:rPr>
                        <a:t>$702,117</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800" b="0" dirty="0" smtClean="0">
                          <a:effectLst/>
                        </a:rPr>
                        <a:t>-41.37%</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2017 Tax Rate</a:t>
            </a:r>
            <a:endParaRPr lang="en-US" sz="4000" b="1" dirty="0"/>
          </a:p>
        </p:txBody>
      </p:sp>
      <p:sp>
        <p:nvSpPr>
          <p:cNvPr id="3" name="Content Placeholder 2"/>
          <p:cNvSpPr>
            <a:spLocks noGrp="1"/>
          </p:cNvSpPr>
          <p:nvPr>
            <p:ph idx="1"/>
          </p:nvPr>
        </p:nvSpPr>
        <p:spPr>
          <a:xfrm>
            <a:off x="457200" y="2362199"/>
            <a:ext cx="8229600" cy="3814763"/>
          </a:xfrm>
        </p:spPr>
        <p:txBody>
          <a:bodyPr/>
          <a:lstStyle/>
          <a:p>
            <a:pPr>
              <a:buNone/>
            </a:pPr>
            <a:r>
              <a:rPr lang="en-US" dirty="0" smtClean="0"/>
              <a:t>   </a:t>
            </a:r>
            <a:r>
              <a:rPr lang="en-US" sz="2800" b="1" dirty="0" smtClean="0"/>
              <a:t>  </a:t>
            </a:r>
            <a:r>
              <a:rPr lang="en-US" sz="2800" dirty="0" smtClean="0"/>
              <a:t>0.421		Municipal Local Rate 2016</a:t>
            </a:r>
          </a:p>
          <a:p>
            <a:pPr>
              <a:buNone/>
            </a:pPr>
            <a:r>
              <a:rPr lang="en-US" sz="2800" dirty="0" smtClean="0"/>
              <a:t>	</a:t>
            </a:r>
            <a:r>
              <a:rPr lang="en-US" sz="2800" u="sng" dirty="0" smtClean="0"/>
              <a:t>+0.010</a:t>
            </a:r>
            <a:r>
              <a:rPr lang="en-US" sz="2800" dirty="0"/>
              <a:t>		</a:t>
            </a:r>
            <a:r>
              <a:rPr lang="en-US" sz="2800" dirty="0" smtClean="0"/>
              <a:t>Decrease from Adopted 2016 </a:t>
            </a:r>
            <a:r>
              <a:rPr lang="en-US" sz="2800" dirty="0"/>
              <a:t>Budget</a:t>
            </a:r>
          </a:p>
          <a:p>
            <a:pPr>
              <a:buNone/>
            </a:pPr>
            <a:r>
              <a:rPr lang="en-US" sz="2800" b="1" dirty="0" smtClean="0"/>
              <a:t>    0.411      	2017 Introduced Budget  </a:t>
            </a:r>
          </a:p>
          <a:p>
            <a:pPr>
              <a:buNone/>
            </a:pPr>
            <a:r>
              <a:rPr lang="en-US" sz="2800" b="1" dirty="0" smtClean="0"/>
              <a:t>	</a:t>
            </a:r>
          </a:p>
        </p:txBody>
      </p:sp>
      <p:sp>
        <p:nvSpPr>
          <p:cNvPr id="5" name="Date Placeholder 4"/>
          <p:cNvSpPr>
            <a:spLocks noGrp="1"/>
          </p:cNvSpPr>
          <p:nvPr>
            <p:ph type="dt" sz="half" idx="10"/>
          </p:nvPr>
        </p:nvSpPr>
        <p:spPr/>
        <p:txBody>
          <a:bodyPr/>
          <a:lstStyle/>
          <a:p>
            <a:fld id="{A3BF13ED-5D6E-4B34-8963-35E0C3F2EF04}" type="datetime1">
              <a:rPr lang="en-US" smtClean="0"/>
              <a:t>3/20/2017</a:t>
            </a:fld>
            <a:endParaRPr lang="en-US" dirty="0"/>
          </a:p>
        </p:txBody>
      </p:sp>
      <p:sp>
        <p:nvSpPr>
          <p:cNvPr id="6" name="Slide Number Placeholder 5"/>
          <p:cNvSpPr>
            <a:spLocks noGrp="1"/>
          </p:cNvSpPr>
          <p:nvPr>
            <p:ph type="sldNum" sz="quarter" idx="12"/>
          </p:nvPr>
        </p:nvSpPr>
        <p:spPr/>
        <p:txBody>
          <a:bodyPr/>
          <a:lstStyle/>
          <a:p>
            <a:fld id="{EC266615-007F-4B44-B8A1-ADC872812434}"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2017 Tax Levy And Tax Rate</a:t>
            </a:r>
            <a:endParaRPr lang="en-US" sz="4400" b="1" dirty="0"/>
          </a:p>
        </p:txBody>
      </p:sp>
      <p:sp>
        <p:nvSpPr>
          <p:cNvPr id="3" name="Content Placeholder 2"/>
          <p:cNvSpPr>
            <a:spLocks noGrp="1"/>
          </p:cNvSpPr>
          <p:nvPr>
            <p:ph idx="1"/>
          </p:nvPr>
        </p:nvSpPr>
        <p:spPr>
          <a:xfrm>
            <a:off x="533400" y="1825625"/>
            <a:ext cx="8077200" cy="4351338"/>
          </a:xfrm>
        </p:spPr>
        <p:txBody>
          <a:bodyPr>
            <a:normAutofit fontScale="55000" lnSpcReduction="20000"/>
          </a:bodyPr>
          <a:lstStyle/>
          <a:p>
            <a:pPr>
              <a:buNone/>
            </a:pPr>
            <a:r>
              <a:rPr lang="en-US" dirty="0" smtClean="0"/>
              <a:t>   </a:t>
            </a:r>
            <a:r>
              <a:rPr lang="en-US" sz="2000" dirty="0" smtClean="0"/>
              <a:t>					</a:t>
            </a:r>
            <a:r>
              <a:rPr lang="en-US" sz="2000" b="1" i="1" dirty="0" smtClean="0"/>
              <a:t> </a:t>
            </a:r>
            <a:r>
              <a:rPr lang="en-US" sz="2900" b="1" i="1" u="sng" dirty="0" smtClean="0"/>
              <a:t>2017 LEVY</a:t>
            </a:r>
            <a:r>
              <a:rPr lang="en-US" sz="2900" b="1" i="1" dirty="0" smtClean="0"/>
              <a:t>			</a:t>
            </a:r>
            <a:r>
              <a:rPr lang="en-US" sz="2900" b="1" i="1" u="sng" dirty="0" smtClean="0"/>
              <a:t>2017 RATE</a:t>
            </a:r>
          </a:p>
          <a:p>
            <a:pPr>
              <a:buNone/>
            </a:pPr>
            <a:endParaRPr lang="en-US" sz="2900" b="1" dirty="0" smtClean="0"/>
          </a:p>
          <a:p>
            <a:r>
              <a:rPr lang="en-US" sz="2900" b="1" dirty="0" smtClean="0"/>
              <a:t>Local 				$5,690,279.02		 	  $0.411</a:t>
            </a:r>
          </a:p>
          <a:p>
            <a:r>
              <a:rPr lang="en-US" sz="2900" b="1" dirty="0" smtClean="0"/>
              <a:t>Municipal Open Space</a:t>
            </a:r>
            <a:r>
              <a:rPr lang="en-US" sz="2900" b="1" dirty="0"/>
              <a:t>		</a:t>
            </a:r>
            <a:r>
              <a:rPr lang="en-US" sz="2900" b="1" dirty="0" smtClean="0"/>
              <a:t>$138,376.07</a:t>
            </a:r>
            <a:r>
              <a:rPr lang="en-US" sz="2900" b="1" dirty="0"/>
              <a:t>			  $</a:t>
            </a:r>
            <a:r>
              <a:rPr lang="en-US" sz="2900" b="1" dirty="0" smtClean="0"/>
              <a:t>0.010</a:t>
            </a:r>
            <a:endParaRPr lang="en-US" sz="2900" b="1" dirty="0"/>
          </a:p>
          <a:p>
            <a:endParaRPr lang="en-US" sz="2900" b="1" dirty="0" smtClean="0"/>
          </a:p>
          <a:p>
            <a:r>
              <a:rPr lang="en-US" sz="2900" b="1" dirty="0" smtClean="0"/>
              <a:t>County Tax			$4,481,387.56</a:t>
            </a:r>
            <a:r>
              <a:rPr lang="en-US" sz="3200" b="1" i="1" dirty="0" smtClean="0"/>
              <a:t> </a:t>
            </a:r>
            <a:r>
              <a:rPr lang="en-US" sz="1600" b="1" i="1" dirty="0"/>
              <a:t>(tentative) </a:t>
            </a:r>
            <a:r>
              <a:rPr lang="en-US" sz="2900" b="1" dirty="0" smtClean="0"/>
              <a:t>		  $0.327</a:t>
            </a:r>
          </a:p>
          <a:p>
            <a:r>
              <a:rPr lang="en-US" sz="2900" b="1" dirty="0"/>
              <a:t>County Library		</a:t>
            </a:r>
            <a:r>
              <a:rPr lang="en-US" sz="2900" b="1" dirty="0" smtClean="0"/>
              <a:t>$</a:t>
            </a:r>
            <a:r>
              <a:rPr lang="en-US" sz="2900" b="1" dirty="0" smtClean="0"/>
              <a:t>420,652.60</a:t>
            </a:r>
            <a:r>
              <a:rPr lang="en-US" sz="3200" b="1" i="1" dirty="0"/>
              <a:t> </a:t>
            </a:r>
            <a:r>
              <a:rPr lang="en-US" sz="1600" b="1" i="1" dirty="0"/>
              <a:t>(tentative) </a:t>
            </a:r>
            <a:r>
              <a:rPr lang="en-US" sz="2900" b="1" dirty="0"/>
              <a:t>		  $</a:t>
            </a:r>
            <a:r>
              <a:rPr lang="en-US" sz="2900" b="1" dirty="0" smtClean="0"/>
              <a:t>0.030</a:t>
            </a:r>
            <a:endParaRPr lang="en-US" sz="2900" b="1" dirty="0"/>
          </a:p>
          <a:p>
            <a:r>
              <a:rPr lang="en-US" sz="2900" b="1" dirty="0" smtClean="0"/>
              <a:t>County </a:t>
            </a:r>
            <a:r>
              <a:rPr lang="en-US" sz="2900" b="1" dirty="0"/>
              <a:t>Open </a:t>
            </a:r>
            <a:r>
              <a:rPr lang="en-US" sz="2900" b="1" dirty="0" smtClean="0"/>
              <a:t>Space		$538,424.52 </a:t>
            </a:r>
            <a:r>
              <a:rPr lang="en-US" sz="1600" b="1" i="1" dirty="0"/>
              <a:t>(tentative) </a:t>
            </a:r>
            <a:r>
              <a:rPr lang="en-US" sz="2900" b="1" dirty="0" smtClean="0"/>
              <a:t>		  $0.039</a:t>
            </a:r>
          </a:p>
          <a:p>
            <a:pPr marL="0" indent="0">
              <a:buNone/>
            </a:pPr>
            <a:r>
              <a:rPr lang="en-US" sz="2900" b="1" dirty="0" smtClean="0"/>
              <a:t>	</a:t>
            </a:r>
          </a:p>
          <a:p>
            <a:r>
              <a:rPr lang="en-US" sz="2900" b="1" dirty="0" smtClean="0"/>
              <a:t>Local School Tax</a:t>
            </a:r>
            <a:r>
              <a:rPr lang="en-US" sz="2900" b="1" dirty="0"/>
              <a:t>		</a:t>
            </a:r>
            <a:r>
              <a:rPr lang="en-US" sz="2900" b="1" dirty="0" smtClean="0"/>
              <a:t>$14,493,314.64</a:t>
            </a:r>
            <a:r>
              <a:rPr lang="en-US" sz="1700" b="1" i="1" dirty="0" smtClean="0"/>
              <a:t> </a:t>
            </a:r>
            <a:r>
              <a:rPr lang="en-US" sz="1700" b="1" i="1" dirty="0"/>
              <a:t>(tentative)</a:t>
            </a:r>
            <a:r>
              <a:rPr lang="en-US" sz="2900" b="1" dirty="0"/>
              <a:t>		  $</a:t>
            </a:r>
            <a:r>
              <a:rPr lang="en-US" sz="2900" b="1" dirty="0" smtClean="0"/>
              <a:t>1.047</a:t>
            </a:r>
            <a:endParaRPr lang="en-US" sz="2900" b="1" dirty="0"/>
          </a:p>
          <a:p>
            <a:r>
              <a:rPr lang="en-US" sz="2900" b="1" dirty="0" smtClean="0"/>
              <a:t>Regional School Tax</a:t>
            </a:r>
            <a:r>
              <a:rPr lang="en-US" sz="2900" b="1" dirty="0"/>
              <a:t>		</a:t>
            </a:r>
            <a:r>
              <a:rPr lang="en-US" sz="2900" b="1" dirty="0" smtClean="0"/>
              <a:t>$5,947,319.10 </a:t>
            </a:r>
            <a:r>
              <a:rPr lang="en-US" sz="1600" b="1" dirty="0" smtClean="0"/>
              <a:t>(tentative)	</a:t>
            </a:r>
            <a:r>
              <a:rPr lang="en-US" sz="2900" b="1" dirty="0"/>
              <a:t>	  $</a:t>
            </a:r>
            <a:r>
              <a:rPr lang="en-US" sz="2900" b="1" dirty="0" smtClean="0"/>
              <a:t>0.430</a:t>
            </a:r>
            <a:endParaRPr lang="en-US" sz="2900" b="1" dirty="0"/>
          </a:p>
          <a:p>
            <a:endParaRPr lang="en-US" sz="2900" b="1" dirty="0" smtClean="0"/>
          </a:p>
          <a:p>
            <a:r>
              <a:rPr lang="en-US" sz="2900" b="1" i="1" dirty="0" smtClean="0"/>
              <a:t>Total Tax Levy			$31,750,676.39 </a:t>
            </a:r>
            <a:r>
              <a:rPr lang="en-US" sz="2900" b="1" i="1" dirty="0"/>
              <a:t>	</a:t>
            </a:r>
            <a:r>
              <a:rPr lang="en-US" sz="2900" b="1" i="1" dirty="0" smtClean="0"/>
              <a:t>		  $2.294</a:t>
            </a:r>
          </a:p>
          <a:p>
            <a:endParaRPr lang="en-US" dirty="0" smtClean="0"/>
          </a:p>
          <a:p>
            <a:pPr algn="ctr">
              <a:buNone/>
            </a:pPr>
            <a:r>
              <a:rPr lang="en-US" sz="2800" b="1" dirty="0" smtClean="0"/>
              <a:t>2017  </a:t>
            </a:r>
            <a:r>
              <a:rPr lang="en-US" sz="2800" b="1" dirty="0"/>
              <a:t>Ratable Total	</a:t>
            </a:r>
            <a:r>
              <a:rPr lang="en-US" sz="2800" b="1" i="1" dirty="0" smtClean="0"/>
              <a:t>$1,383,760,671</a:t>
            </a:r>
            <a:endParaRPr lang="en-US" sz="2800" dirty="0"/>
          </a:p>
        </p:txBody>
      </p:sp>
      <p:sp>
        <p:nvSpPr>
          <p:cNvPr id="4" name="Date Placeholder 3"/>
          <p:cNvSpPr>
            <a:spLocks noGrp="1"/>
          </p:cNvSpPr>
          <p:nvPr>
            <p:ph type="dt" sz="half" idx="10"/>
          </p:nvPr>
        </p:nvSpPr>
        <p:spPr/>
        <p:txBody>
          <a:bodyPr/>
          <a:lstStyle/>
          <a:p>
            <a:fld id="{FBCE8BF7-7848-41D8-B4C8-A09B94E66643}" type="datetime1">
              <a:rPr lang="en-US" smtClean="0"/>
              <a:t>3/20/2017</a:t>
            </a:fld>
            <a:endParaRPr lang="en-US" dirty="0"/>
          </a:p>
        </p:txBody>
      </p:sp>
      <p:sp>
        <p:nvSpPr>
          <p:cNvPr id="5" name="Slide Number Placeholder 4"/>
          <p:cNvSpPr>
            <a:spLocks noGrp="1"/>
          </p:cNvSpPr>
          <p:nvPr>
            <p:ph type="sldNum" sz="quarter" idx="12"/>
          </p:nvPr>
        </p:nvSpPr>
        <p:spPr/>
        <p:txBody>
          <a:bodyPr/>
          <a:lstStyle/>
          <a:p>
            <a:fld id="{EC266615-007F-4B44-B8A1-ADC872812434}"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8920"/>
            <a:ext cx="7886700" cy="1325563"/>
          </a:xfrm>
        </p:spPr>
        <p:txBody>
          <a:bodyPr>
            <a:noAutofit/>
          </a:bodyPr>
          <a:lstStyle/>
          <a:p>
            <a:pPr algn="ctr"/>
            <a:r>
              <a:rPr lang="en-US" sz="3600" b="1" dirty="0" smtClean="0"/>
              <a:t>Lumberton Township </a:t>
            </a:r>
            <a:br>
              <a:rPr lang="en-US" sz="3600" b="1" dirty="0" smtClean="0"/>
            </a:br>
            <a:r>
              <a:rPr lang="en-US" sz="3600" b="1" dirty="0" smtClean="0"/>
              <a:t>2017 Budget Comparison </a:t>
            </a:r>
            <a:endParaRPr lang="en-US" sz="3600" b="1" dirty="0"/>
          </a:p>
        </p:txBody>
      </p:sp>
      <p:cxnSp>
        <p:nvCxnSpPr>
          <p:cNvPr id="5" name="Straight Connector 4"/>
          <p:cNvCxnSpPr/>
          <p:nvPr/>
        </p:nvCxnSpPr>
        <p:spPr>
          <a:xfrm>
            <a:off x="1524000" y="5562600"/>
            <a:ext cx="6172200" cy="0"/>
          </a:xfrm>
          <a:prstGeom prst="line">
            <a:avLst/>
          </a:prstGeom>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2256302" y="1331705"/>
            <a:ext cx="4631396" cy="369332"/>
          </a:xfrm>
          <a:prstGeom prst="rect">
            <a:avLst/>
          </a:prstGeom>
          <a:noFill/>
        </p:spPr>
        <p:txBody>
          <a:bodyPr wrap="none" rtlCol="0">
            <a:spAutoFit/>
          </a:bodyPr>
          <a:lstStyle/>
          <a:p>
            <a:pPr algn="ctr">
              <a:buNone/>
            </a:pPr>
            <a:r>
              <a:rPr lang="en-US" dirty="0"/>
              <a:t>Local Purpose Tax on Average Assessed Home </a:t>
            </a:r>
          </a:p>
        </p:txBody>
      </p:sp>
      <p:sp>
        <p:nvSpPr>
          <p:cNvPr id="15" name="Date Placeholder 14"/>
          <p:cNvSpPr>
            <a:spLocks noGrp="1"/>
          </p:cNvSpPr>
          <p:nvPr>
            <p:ph type="dt" sz="half" idx="10"/>
          </p:nvPr>
        </p:nvSpPr>
        <p:spPr/>
        <p:txBody>
          <a:bodyPr/>
          <a:lstStyle/>
          <a:p>
            <a:fld id="{F0AEC6A9-C78A-4807-8DF8-AA38A069EECF}" type="datetime1">
              <a:rPr lang="en-US" smtClean="0"/>
              <a:t>3/20/2017</a:t>
            </a:fld>
            <a:endParaRPr lang="en-US" dirty="0"/>
          </a:p>
        </p:txBody>
      </p:sp>
      <p:sp>
        <p:nvSpPr>
          <p:cNvPr id="16" name="Slide Number Placeholder 15"/>
          <p:cNvSpPr>
            <a:spLocks noGrp="1"/>
          </p:cNvSpPr>
          <p:nvPr>
            <p:ph type="sldNum" sz="quarter" idx="12"/>
          </p:nvPr>
        </p:nvSpPr>
        <p:spPr/>
        <p:txBody>
          <a:bodyPr/>
          <a:lstStyle/>
          <a:p>
            <a:fld id="{EC266615-007F-4B44-B8A1-ADC872812434}" type="slidenum">
              <a:rPr lang="en-US" smtClean="0"/>
              <a:pPr/>
              <a:t>14</a:t>
            </a:fld>
            <a:endParaRPr lang="en-US" dirty="0"/>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031285598"/>
              </p:ext>
            </p:extLst>
          </p:nvPr>
        </p:nvGraphicFramePr>
        <p:xfrm>
          <a:off x="1295400" y="1905000"/>
          <a:ext cx="6705600" cy="3357196"/>
        </p:xfrm>
        <a:graphic>
          <a:graphicData uri="http://schemas.openxmlformats.org/drawingml/2006/table">
            <a:tbl>
              <a:tblPr firstRow="1" firstCol="1" bandRow="1">
                <a:tableStyleId>{073A0DAA-6AF3-43AB-8588-CEC1D06C72B9}</a:tableStyleId>
              </a:tblPr>
              <a:tblGrid>
                <a:gridCol w="2150297"/>
                <a:gridCol w="1475771"/>
                <a:gridCol w="1539766"/>
                <a:gridCol w="1539766"/>
              </a:tblGrid>
              <a:tr h="425696">
                <a:tc>
                  <a:txBody>
                    <a:bodyPr/>
                    <a:lstStyle/>
                    <a:p>
                      <a:pPr marL="0" marR="0" algn="ctr">
                        <a:lnSpc>
                          <a:spcPct val="107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Home Value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2017 Local</a:t>
                      </a:r>
                      <a:r>
                        <a:rPr lang="en-US" sz="1200" baseline="0" dirty="0" smtClean="0">
                          <a:effectLst/>
                        </a:rPr>
                        <a:t> Tax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2016 Local Tax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a:effectLst/>
                        </a:rPr>
                        <a:t>Increase/(Decrease)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80390">
                <a:tc>
                  <a:txBody>
                    <a:bodyPr/>
                    <a:lstStyle/>
                    <a:p>
                      <a:pPr marL="0" marR="0" algn="ctr">
                        <a:lnSpc>
                          <a:spcPct val="107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$100,000.00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$411</a:t>
                      </a:r>
                      <a:r>
                        <a:rPr lang="en-US" sz="1200" dirty="0" smtClean="0">
                          <a:effectLst/>
                          <a:latin typeface="Calibri" panose="020F0502020204030204" pitchFamily="34" charset="0"/>
                          <a:cs typeface="Times New Roman" panose="02020603050405020304" pitchFamily="18" charset="0"/>
                        </a:rPr>
                        <a:t>.00</a:t>
                      </a:r>
                    </a:p>
                  </a:txBody>
                  <a:tcPr marL="59875" marR="59875" marT="0" marB="0" anchor="ctr"/>
                </a:tc>
                <a:tc>
                  <a:txBody>
                    <a:bodyPr/>
                    <a:lstStyle/>
                    <a:p>
                      <a:pPr marL="0" marR="0" algn="ctr">
                        <a:lnSpc>
                          <a:spcPct val="107000"/>
                        </a:lnSpc>
                        <a:spcBef>
                          <a:spcPts val="0"/>
                        </a:spcBef>
                        <a:spcAft>
                          <a:spcPts val="0"/>
                        </a:spcAft>
                      </a:pPr>
                      <a:r>
                        <a:rPr lang="en-US" sz="1200" dirty="0" smtClean="0">
                          <a:effectLst/>
                        </a:rPr>
                        <a:t>$421.00</a:t>
                      </a:r>
                      <a:endParaRPr lang="en-US" sz="1200" dirty="0" smtClean="0">
                        <a:effectLst/>
                        <a:latin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($10.00)</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80390">
                <a:tc>
                  <a:txBody>
                    <a:bodyPr/>
                    <a:lstStyle/>
                    <a:p>
                      <a:pPr marL="0" marR="0" algn="ctr">
                        <a:lnSpc>
                          <a:spcPct val="107000"/>
                        </a:lnSpc>
                        <a:spcBef>
                          <a:spcPts val="0"/>
                        </a:spcBef>
                        <a:spcAft>
                          <a:spcPts val="0"/>
                        </a:spcAft>
                      </a:pPr>
                      <a:r>
                        <a:rPr lang="en-US" sz="1200" dirty="0" smtClean="0">
                          <a:effectLst/>
                        </a:rPr>
                        <a:t>$150,000.00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$616.50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$631.50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($15.00)</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80390">
                <a:tc>
                  <a:txBody>
                    <a:bodyPr/>
                    <a:lstStyle/>
                    <a:p>
                      <a:pPr marL="0" marR="0" algn="ctr">
                        <a:lnSpc>
                          <a:spcPct val="107000"/>
                        </a:lnSpc>
                        <a:spcBef>
                          <a:spcPts val="0"/>
                        </a:spcBef>
                        <a:spcAft>
                          <a:spcPts val="0"/>
                        </a:spcAft>
                      </a:pPr>
                      <a:r>
                        <a:rPr lang="en-US" sz="1200" dirty="0" smtClean="0">
                          <a:effectLst/>
                        </a:rPr>
                        <a:t>$200,000.00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$822.00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$842.00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($20.00)</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80390">
                <a:tc>
                  <a:txBody>
                    <a:bodyPr/>
                    <a:lstStyle/>
                    <a:p>
                      <a:pPr marL="0" marR="0" algn="ctr">
                        <a:lnSpc>
                          <a:spcPct val="107000"/>
                        </a:lnSpc>
                        <a:spcBef>
                          <a:spcPts val="0"/>
                        </a:spcBef>
                        <a:spcAft>
                          <a:spcPts val="0"/>
                        </a:spcAft>
                      </a:pPr>
                      <a:r>
                        <a:rPr lang="en-US" sz="1200" dirty="0" smtClean="0">
                          <a:effectLst/>
                          <a:latin typeface="+mn-lt"/>
                          <a:ea typeface="+mn-ea"/>
                          <a:cs typeface="+mn-cs"/>
                        </a:rPr>
                        <a:t>$250,000.00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$1,027.50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$1,052.50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($25.00)</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390186">
                <a:tc>
                  <a:txBody>
                    <a:bodyPr/>
                    <a:lstStyle/>
                    <a:p>
                      <a:pPr marL="0" marR="0" algn="ctr">
                        <a:lnSpc>
                          <a:spcPct val="107000"/>
                        </a:lnSpc>
                        <a:spcBef>
                          <a:spcPts val="0"/>
                        </a:spcBef>
                        <a:spcAft>
                          <a:spcPts val="0"/>
                        </a:spcAft>
                      </a:pPr>
                      <a:r>
                        <a:rPr lang="en-US" sz="1200" dirty="0" smtClean="0">
                          <a:effectLst/>
                        </a:rPr>
                        <a:t>Averaged Assessed Home</a:t>
                      </a:r>
                    </a:p>
                    <a:p>
                      <a:pPr marL="0" marR="0" algn="ctr">
                        <a:lnSpc>
                          <a:spcPct val="107000"/>
                        </a:lnSpc>
                        <a:spcBef>
                          <a:spcPts val="0"/>
                        </a:spcBef>
                        <a:spcAft>
                          <a:spcPts val="0"/>
                        </a:spcAft>
                      </a:pPr>
                      <a:r>
                        <a:rPr lang="en-US" sz="1200" dirty="0" smtClean="0">
                          <a:effectLst/>
                        </a:rPr>
                        <a:t>$292,917.00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$1,203.89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$1,233.18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($29.29)</a:t>
                      </a:r>
                      <a:endParaRPr lang="en-US"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80390">
                <a:tc>
                  <a:txBody>
                    <a:bodyPr/>
                    <a:lstStyle/>
                    <a:p>
                      <a:pPr marL="0" marR="0" algn="ctr">
                        <a:lnSpc>
                          <a:spcPct val="107000"/>
                        </a:lnSpc>
                        <a:spcBef>
                          <a:spcPts val="0"/>
                        </a:spcBef>
                        <a:spcAft>
                          <a:spcPts val="0"/>
                        </a:spcAft>
                      </a:pPr>
                      <a:r>
                        <a:rPr lang="en-US" sz="1200" dirty="0" smtClean="0">
                          <a:effectLst/>
                        </a:rPr>
                        <a:t>$300,000.00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$1,233.00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$1,263.00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($30.00)</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80390">
                <a:tc>
                  <a:txBody>
                    <a:bodyPr/>
                    <a:lstStyle/>
                    <a:p>
                      <a:pPr marL="0" marR="0" algn="ctr">
                        <a:lnSpc>
                          <a:spcPct val="107000"/>
                        </a:lnSpc>
                        <a:spcBef>
                          <a:spcPts val="0"/>
                        </a:spcBef>
                        <a:spcAft>
                          <a:spcPts val="0"/>
                        </a:spcAft>
                      </a:pPr>
                      <a:r>
                        <a:rPr lang="en-US" sz="1200" dirty="0" smtClean="0">
                          <a:effectLst/>
                          <a:latin typeface="+mn-lt"/>
                          <a:ea typeface="+mn-ea"/>
                          <a:cs typeface="+mn-cs"/>
                        </a:rPr>
                        <a:t>$350,000.00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$1,438.50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$1,473.50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($35.00)</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80390">
                <a:tc>
                  <a:txBody>
                    <a:bodyPr/>
                    <a:lstStyle/>
                    <a:p>
                      <a:pPr marL="0" marR="0" algn="ctr">
                        <a:lnSpc>
                          <a:spcPct val="107000"/>
                        </a:lnSpc>
                        <a:spcBef>
                          <a:spcPts val="0"/>
                        </a:spcBef>
                        <a:spcAft>
                          <a:spcPts val="0"/>
                        </a:spcAft>
                      </a:pPr>
                      <a:r>
                        <a:rPr lang="en-US" sz="1200" dirty="0" smtClean="0">
                          <a:effectLst/>
                          <a:latin typeface="+mn-lt"/>
                          <a:ea typeface="+mn-ea"/>
                          <a:cs typeface="+mn-cs"/>
                        </a:rPr>
                        <a:t>$400,000.00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$1,644.00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$1,684.00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($40.00)</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80390">
                <a:tc>
                  <a:txBody>
                    <a:bodyPr/>
                    <a:lstStyle/>
                    <a:p>
                      <a:pPr marL="0" marR="0" algn="ctr">
                        <a:lnSpc>
                          <a:spcPct val="107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$450,000.00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$1,849.50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$1,894.50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($45.00)</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96966">
                <a:tc>
                  <a:txBody>
                    <a:bodyPr/>
                    <a:lstStyle/>
                    <a:p>
                      <a:pPr marL="0" marR="0" algn="ctr">
                        <a:lnSpc>
                          <a:spcPct val="107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$500,000.00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$2,055.00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effectLst/>
                        </a:rPr>
                        <a:t>$2,105.00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($50.00)</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bl>
          </a:graphicData>
        </a:graphic>
      </p:graphicFrame>
      <p:sp>
        <p:nvSpPr>
          <p:cNvPr id="3" name="TextBox 2"/>
          <p:cNvSpPr txBox="1"/>
          <p:nvPr/>
        </p:nvSpPr>
        <p:spPr>
          <a:xfrm>
            <a:off x="1524000" y="5791200"/>
            <a:ext cx="6172200" cy="369332"/>
          </a:xfrm>
          <a:prstGeom prst="rect">
            <a:avLst/>
          </a:prstGeom>
          <a:noFill/>
        </p:spPr>
        <p:txBody>
          <a:bodyPr wrap="square" rtlCol="0">
            <a:spAutoFit/>
          </a:bodyPr>
          <a:lstStyle/>
          <a:p>
            <a:r>
              <a:rPr lang="en-US" dirty="0" smtClean="0"/>
              <a:t>2017 Tax Rate = 0.411	                       2016 Tax Rate = 0.421</a:t>
            </a:r>
            <a:endParaRPr lang="en-US" dirty="0"/>
          </a:p>
        </p:txBody>
      </p:sp>
    </p:spTree>
    <p:extLst>
      <p:ext uri="{BB962C8B-B14F-4D97-AF65-F5344CB8AC3E}">
        <p14:creationId xmlns:p14="http://schemas.microsoft.com/office/powerpoint/2010/main" val="1130725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616074"/>
          </a:xfrm>
        </p:spPr>
        <p:txBody>
          <a:bodyPr>
            <a:normAutofit/>
          </a:bodyPr>
          <a:lstStyle/>
          <a:p>
            <a:pPr algn="ctr"/>
            <a:r>
              <a:rPr lang="en-US" sz="2800" b="1" dirty="0" smtClean="0"/>
              <a:t>2017 Taxes On An Average Assessed Home </a:t>
            </a:r>
            <a:br>
              <a:rPr lang="en-US" sz="2800" b="1" dirty="0" smtClean="0"/>
            </a:br>
            <a:r>
              <a:rPr lang="en-US" sz="2800" b="1" dirty="0" smtClean="0"/>
              <a:t>$292,917.00</a:t>
            </a:r>
            <a:r>
              <a:rPr lang="en-US" sz="2800" b="1" dirty="0"/>
              <a:t> </a:t>
            </a:r>
            <a:r>
              <a:rPr lang="en-US" sz="2800" b="1" dirty="0" smtClean="0"/>
              <a:t>= Total Taxes of $6,719.52 </a:t>
            </a:r>
            <a:r>
              <a:rPr lang="en-US" sz="1200" b="1" dirty="0" smtClean="0"/>
              <a:t>(estimated)</a:t>
            </a:r>
            <a:endParaRPr lang="en-US" sz="2800" b="1" dirty="0"/>
          </a:p>
        </p:txBody>
      </p:sp>
      <p:sp>
        <p:nvSpPr>
          <p:cNvPr id="5" name="Text Placeholder 4"/>
          <p:cNvSpPr>
            <a:spLocks noGrp="1"/>
          </p:cNvSpPr>
          <p:nvPr>
            <p:ph type="body" sz="quarter" idx="3"/>
          </p:nvPr>
        </p:nvSpPr>
        <p:spPr>
          <a:xfrm>
            <a:off x="2702153" y="1836486"/>
            <a:ext cx="3887391" cy="823912"/>
          </a:xfrm>
        </p:spPr>
        <p:txBody>
          <a:bodyPr>
            <a:normAutofit/>
          </a:bodyPr>
          <a:lstStyle/>
          <a:p>
            <a:pPr algn="ctr"/>
            <a:endParaRPr lang="en-US" dirty="0" smtClean="0"/>
          </a:p>
          <a:p>
            <a:pPr algn="ctr"/>
            <a:endParaRPr lang="en-US" dirty="0"/>
          </a:p>
        </p:txBody>
      </p:sp>
      <p:sp>
        <p:nvSpPr>
          <p:cNvPr id="4" name="Date Placeholder 3"/>
          <p:cNvSpPr>
            <a:spLocks noGrp="1"/>
          </p:cNvSpPr>
          <p:nvPr>
            <p:ph type="dt" sz="half" idx="10"/>
          </p:nvPr>
        </p:nvSpPr>
        <p:spPr/>
        <p:txBody>
          <a:bodyPr/>
          <a:lstStyle/>
          <a:p>
            <a:fld id="{9E2D2929-ECDC-4811-AAF5-75E54FCB674B}" type="datetime1">
              <a:rPr lang="en-US" smtClean="0"/>
              <a:t>3/20/2017</a:t>
            </a:fld>
            <a:endParaRPr lang="en-US" dirty="0"/>
          </a:p>
        </p:txBody>
      </p:sp>
      <p:sp>
        <p:nvSpPr>
          <p:cNvPr id="6" name="Slide Number Placeholder 5"/>
          <p:cNvSpPr>
            <a:spLocks noGrp="1"/>
          </p:cNvSpPr>
          <p:nvPr>
            <p:ph type="sldNum" sz="quarter" idx="12"/>
          </p:nvPr>
        </p:nvSpPr>
        <p:spPr/>
        <p:txBody>
          <a:bodyPr/>
          <a:lstStyle/>
          <a:p>
            <a:fld id="{EC266615-007F-4B44-B8A1-ADC872812434}" type="slidenum">
              <a:rPr lang="en-US" smtClean="0"/>
              <a:pPr/>
              <a:t>15</a:t>
            </a:fld>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939711867"/>
              </p:ext>
            </p:extLst>
          </p:nvPr>
        </p:nvGraphicFramePr>
        <p:xfrm>
          <a:off x="762000" y="1676400"/>
          <a:ext cx="77724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5618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Summary</a:t>
            </a:r>
            <a:endParaRPr lang="en-US" b="1" dirty="0"/>
          </a:p>
        </p:txBody>
      </p:sp>
      <p:sp>
        <p:nvSpPr>
          <p:cNvPr id="3" name="Content Placeholder 2"/>
          <p:cNvSpPr>
            <a:spLocks noGrp="1"/>
          </p:cNvSpPr>
          <p:nvPr>
            <p:ph idx="1"/>
          </p:nvPr>
        </p:nvSpPr>
        <p:spPr>
          <a:xfrm>
            <a:off x="76200" y="1600200"/>
            <a:ext cx="8763000" cy="4576763"/>
          </a:xfrm>
        </p:spPr>
        <p:txBody>
          <a:bodyPr>
            <a:normAutofit/>
          </a:bodyPr>
          <a:lstStyle/>
          <a:p>
            <a:pPr lvl="1"/>
            <a:r>
              <a:rPr lang="en-US" dirty="0"/>
              <a:t>A</a:t>
            </a:r>
            <a:r>
              <a:rPr lang="en-US" dirty="0" smtClean="0"/>
              <a:t>s Introduced, the 2017 Budget decreases our Local Municipal taxes by 1 penny or roughly 3% over the previous year’s budget, taking the local rate from .421 to .411.</a:t>
            </a:r>
          </a:p>
          <a:p>
            <a:pPr lvl="1"/>
            <a:r>
              <a:rPr lang="en-US" dirty="0" smtClean="0"/>
              <a:t>It Maintains All Core Township Services, Including staffing our Police Department with 20 Sworn Police Officers as established in last year’s Budget, which qualifies the Township for $60k in grant funds.</a:t>
            </a:r>
          </a:p>
          <a:p>
            <a:pPr lvl="1"/>
            <a:r>
              <a:rPr lang="en-US" dirty="0" smtClean="0"/>
              <a:t>It Increases Fund Balance Reserves to allow sufficient funds to be on hand to ensure the Township has cash on hand to maintain Services throughout the full calendar year. </a:t>
            </a:r>
          </a:p>
          <a:p>
            <a:pPr lvl="1"/>
            <a:r>
              <a:rPr lang="en-US" dirty="0" smtClean="0"/>
              <a:t>It </a:t>
            </a:r>
            <a:r>
              <a:rPr lang="en-US" dirty="0"/>
              <a:t>R</a:t>
            </a:r>
            <a:r>
              <a:rPr lang="en-US" dirty="0" smtClean="0"/>
              <a:t>esponsibly Funds the Construction of a New Public Safety Building, through the Township’s decrease is Annual Debt Payments, which sustains the annual cost of the bond without an impact to the residents.  </a:t>
            </a:r>
          </a:p>
          <a:p>
            <a:pPr lvl="1"/>
            <a:r>
              <a:rPr lang="en-US" dirty="0" smtClean="0"/>
              <a:t>Through our Increased Bond Rating, from AA- to AA through Standard and </a:t>
            </a:r>
            <a:r>
              <a:rPr lang="en-US" dirty="0" err="1" smtClean="0"/>
              <a:t>Poors</a:t>
            </a:r>
            <a:r>
              <a:rPr lang="en-US" dirty="0" smtClean="0"/>
              <a:t>, the Township was able to successfully closed on our Capital Bond for the Public Safety Building, and due to the increase in our Bond rating the Township was able to realize a total interest savings of $479,569 over the life of this Capital </a:t>
            </a:r>
            <a:r>
              <a:rPr lang="en-US" dirty="0"/>
              <a:t>B</a:t>
            </a:r>
            <a:r>
              <a:rPr lang="en-US" dirty="0" smtClean="0"/>
              <a:t>ond. </a:t>
            </a:r>
          </a:p>
          <a:p>
            <a:pPr lvl="1"/>
            <a:r>
              <a:rPr lang="en-US" b="1" i="1" dirty="0" smtClean="0"/>
              <a:t>Future Outlook: </a:t>
            </a:r>
            <a:r>
              <a:rPr lang="en-US" dirty="0" smtClean="0"/>
              <a:t>If </a:t>
            </a:r>
            <a:r>
              <a:rPr lang="en-US" dirty="0" err="1" smtClean="0"/>
              <a:t>Ratables</a:t>
            </a:r>
            <a:r>
              <a:rPr lang="en-US" dirty="0" smtClean="0"/>
              <a:t> stabilize or even increase as the Township Predicts, Lumberton’s future budgets should remain flat for the next several years. </a:t>
            </a:r>
            <a:endParaRPr lang="en-US" b="1" i="1" dirty="0"/>
          </a:p>
        </p:txBody>
      </p:sp>
      <p:sp>
        <p:nvSpPr>
          <p:cNvPr id="4" name="Date Placeholder 3"/>
          <p:cNvSpPr>
            <a:spLocks noGrp="1"/>
          </p:cNvSpPr>
          <p:nvPr>
            <p:ph type="dt" sz="half" idx="10"/>
          </p:nvPr>
        </p:nvSpPr>
        <p:spPr/>
        <p:txBody>
          <a:bodyPr/>
          <a:lstStyle/>
          <a:p>
            <a:fld id="{B35845F2-48EB-4C7F-8C22-F356B399E2B0}" type="datetime1">
              <a:rPr lang="en-US" smtClean="0"/>
              <a:t>3/20/2017</a:t>
            </a:fld>
            <a:endParaRPr lang="en-US" dirty="0"/>
          </a:p>
        </p:txBody>
      </p:sp>
      <p:sp>
        <p:nvSpPr>
          <p:cNvPr id="5" name="Slide Number Placeholder 4"/>
          <p:cNvSpPr>
            <a:spLocks noGrp="1"/>
          </p:cNvSpPr>
          <p:nvPr>
            <p:ph type="sldNum" sz="quarter" idx="12"/>
          </p:nvPr>
        </p:nvSpPr>
        <p:spPr/>
        <p:txBody>
          <a:bodyPr/>
          <a:lstStyle/>
          <a:p>
            <a:fld id="{EC266615-007F-4B44-B8A1-ADC872812434}" type="slidenum">
              <a:rPr lang="en-US" smtClean="0"/>
              <a:pPr/>
              <a:t>16</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ctr"/>
            <a:r>
              <a:rPr lang="en-US" b="1" dirty="0" smtClean="0"/>
              <a:t>Lumberton Township’s 2017 Introduced Budget  </a:t>
            </a:r>
            <a:br>
              <a:rPr lang="en-US" b="1" dirty="0" smtClean="0"/>
            </a:br>
            <a:r>
              <a:rPr lang="en-US" b="1" dirty="0" smtClean="0"/>
              <a:t>Chief Factor That Has Impacted This Budget </a:t>
            </a:r>
            <a:br>
              <a:rPr lang="en-US" b="1" dirty="0" smtClean="0"/>
            </a:br>
            <a:r>
              <a:rPr lang="en-US" b="1" dirty="0" smtClean="0"/>
              <a:t>&amp; Past 5 Township Budgets</a:t>
            </a:r>
            <a:endParaRPr lang="en-US" b="1" dirty="0"/>
          </a:p>
        </p:txBody>
      </p:sp>
      <p:sp>
        <p:nvSpPr>
          <p:cNvPr id="3" name="Content Placeholder 2"/>
          <p:cNvSpPr>
            <a:spLocks noGrp="1"/>
          </p:cNvSpPr>
          <p:nvPr>
            <p:ph idx="1"/>
          </p:nvPr>
        </p:nvSpPr>
        <p:spPr/>
        <p:txBody>
          <a:bodyPr/>
          <a:lstStyle/>
          <a:p>
            <a:pPr algn="ctr">
              <a:buNone/>
            </a:pPr>
            <a:r>
              <a:rPr lang="en-US" sz="2400" b="1" u="sng" dirty="0" smtClean="0"/>
              <a:t>Total Ratable Base Loss of $47,148,628 </a:t>
            </a:r>
          </a:p>
          <a:p>
            <a:pPr algn="ctr">
              <a:buNone/>
            </a:pPr>
            <a:r>
              <a:rPr lang="en-US" sz="2400" b="1" u="sng" dirty="0" smtClean="0"/>
              <a:t>Over the Last 5 Years</a:t>
            </a:r>
          </a:p>
          <a:p>
            <a:pPr algn="ctr">
              <a:buNone/>
            </a:pPr>
            <a:r>
              <a:rPr lang="en-US" sz="2000" i="1" dirty="0" smtClean="0"/>
              <a:t>(A Penny Raises Less)</a:t>
            </a:r>
          </a:p>
          <a:p>
            <a:pPr>
              <a:buNone/>
            </a:pPr>
            <a:r>
              <a:rPr lang="en-US" sz="2800" b="1" i="1" dirty="0" smtClean="0"/>
              <a:t>	</a:t>
            </a:r>
            <a:r>
              <a:rPr lang="en-US" sz="2800" dirty="0" smtClean="0"/>
              <a:t>								</a:t>
            </a:r>
            <a:endParaRPr lang="en-US" sz="2800" b="1" i="1" dirty="0"/>
          </a:p>
        </p:txBody>
      </p:sp>
      <p:sp>
        <p:nvSpPr>
          <p:cNvPr id="4" name="Date Placeholder 3"/>
          <p:cNvSpPr>
            <a:spLocks noGrp="1"/>
          </p:cNvSpPr>
          <p:nvPr>
            <p:ph type="dt" sz="half" idx="10"/>
          </p:nvPr>
        </p:nvSpPr>
        <p:spPr/>
        <p:txBody>
          <a:bodyPr/>
          <a:lstStyle/>
          <a:p>
            <a:fld id="{E84C1B7D-BF70-4D94-9067-94B5A8E4A0FA}" type="datetime1">
              <a:rPr lang="en-US" smtClean="0"/>
              <a:t>3/20/2017</a:t>
            </a:fld>
            <a:endParaRPr lang="en-US" dirty="0"/>
          </a:p>
        </p:txBody>
      </p:sp>
      <p:sp>
        <p:nvSpPr>
          <p:cNvPr id="5" name="Slide Number Placeholder 4"/>
          <p:cNvSpPr>
            <a:spLocks noGrp="1"/>
          </p:cNvSpPr>
          <p:nvPr>
            <p:ph type="sldNum" sz="quarter" idx="12"/>
          </p:nvPr>
        </p:nvSpPr>
        <p:spPr/>
        <p:txBody>
          <a:bodyPr/>
          <a:lstStyle/>
          <a:p>
            <a:fld id="{EC266615-007F-4B44-B8A1-ADC872812434}" type="slidenum">
              <a:rPr lang="en-US" smtClean="0"/>
              <a:pPr/>
              <a:t>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560581352"/>
              </p:ext>
            </p:extLst>
          </p:nvPr>
        </p:nvGraphicFramePr>
        <p:xfrm>
          <a:off x="2362200" y="3124200"/>
          <a:ext cx="4419603" cy="2699511"/>
        </p:xfrm>
        <a:graphic>
          <a:graphicData uri="http://schemas.openxmlformats.org/drawingml/2006/table">
            <a:tbl>
              <a:tblPr firstRow="1" firstCol="1" bandRow="1">
                <a:tableStyleId>{073A0DAA-6AF3-43AB-8588-CEC1D06C72B9}</a:tableStyleId>
              </a:tblPr>
              <a:tblGrid>
                <a:gridCol w="918402"/>
                <a:gridCol w="1167067"/>
                <a:gridCol w="1167067"/>
                <a:gridCol w="1167067"/>
              </a:tblGrid>
              <a:tr h="374798">
                <a:tc gridSpan="4">
                  <a:txBody>
                    <a:bodyPr/>
                    <a:lstStyle/>
                    <a:p>
                      <a:pPr marL="0" marR="0" algn="ctr">
                        <a:lnSpc>
                          <a:spcPct val="107000"/>
                        </a:lnSpc>
                        <a:spcBef>
                          <a:spcPts val="0"/>
                        </a:spcBef>
                        <a:spcAft>
                          <a:spcPts val="0"/>
                        </a:spcAft>
                      </a:pPr>
                      <a:r>
                        <a:rPr lang="en-US" sz="1800" b="1" dirty="0">
                          <a:effectLst/>
                        </a:rPr>
                        <a:t>Loss of Ratable Base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pPr marL="0" marR="0" algn="ctr">
                        <a:lnSpc>
                          <a:spcPct val="107000"/>
                        </a:lnSpc>
                        <a:spcBef>
                          <a:spcPts val="0"/>
                        </a:spcBef>
                        <a:spcAft>
                          <a:spcPts val="0"/>
                        </a:spcAft>
                      </a:pP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81079">
                <a:tc>
                  <a:txBody>
                    <a:bodyPr/>
                    <a:lstStyle/>
                    <a:p>
                      <a:pPr marL="0" marR="0" algn="ctr">
                        <a:lnSpc>
                          <a:spcPct val="107000"/>
                        </a:lnSpc>
                        <a:spcBef>
                          <a:spcPts val="0"/>
                        </a:spcBef>
                        <a:spcAft>
                          <a:spcPts val="0"/>
                        </a:spcAft>
                      </a:pPr>
                      <a:r>
                        <a:rPr lang="en-US" sz="1200" b="1">
                          <a:effectLst/>
                        </a:rPr>
                        <a:t>Year</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a:effectLst/>
                        </a:rPr>
                        <a:t>Penny’s Worth</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050" b="1" dirty="0">
                          <a:effectLst/>
                        </a:rPr>
                        <a:t>Dollar </a:t>
                      </a:r>
                      <a:r>
                        <a:rPr lang="en-US" sz="1050" b="1" dirty="0" smtClean="0">
                          <a:effectLst/>
                        </a:rPr>
                        <a:t>Amount Decrease From Prior Year</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Ratable #</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4798">
                <a:tc>
                  <a:txBody>
                    <a:bodyPr/>
                    <a:lstStyle/>
                    <a:p>
                      <a:pPr marL="0" marR="0" algn="ctr">
                        <a:lnSpc>
                          <a:spcPct val="107000"/>
                        </a:lnSpc>
                        <a:spcBef>
                          <a:spcPts val="0"/>
                        </a:spcBef>
                        <a:spcAft>
                          <a:spcPts val="0"/>
                        </a:spcAft>
                      </a:pPr>
                      <a:r>
                        <a:rPr lang="en-US" sz="1200" b="1" dirty="0" smtClean="0">
                          <a:effectLst/>
                        </a:rPr>
                        <a:t>2013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rPr>
                        <a:t>$141,751</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-$13,391,958</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$1,417,517,341</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53843">
                <a:tc>
                  <a:txBody>
                    <a:bodyPr/>
                    <a:lstStyle/>
                    <a:p>
                      <a:pPr marL="0" marR="0" algn="ctr">
                        <a:lnSpc>
                          <a:spcPct val="107000"/>
                        </a:lnSpc>
                        <a:spcBef>
                          <a:spcPts val="0"/>
                        </a:spcBef>
                        <a:spcAft>
                          <a:spcPts val="0"/>
                        </a:spcAft>
                      </a:pPr>
                      <a:r>
                        <a:rPr lang="en-US" sz="1200" b="1" dirty="0" smtClean="0">
                          <a:effectLst/>
                        </a:rPr>
                        <a:t>2014</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rPr>
                        <a:t>$139,646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solidFill>
                            <a:srgbClr val="FF0000"/>
                          </a:solidFill>
                          <a:effectLst/>
                        </a:rPr>
                        <a:t>-$21,056,395</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$1,396,460,946</a:t>
                      </a:r>
                    </a:p>
                  </a:txBody>
                  <a:tcPr marL="68580" marR="68580" marT="0" marB="0" anchor="ctr"/>
                </a:tc>
              </a:tr>
              <a:tr h="374798">
                <a:tc>
                  <a:txBody>
                    <a:bodyPr/>
                    <a:lstStyle/>
                    <a:p>
                      <a:pPr marL="0" marR="0" algn="ctr">
                        <a:lnSpc>
                          <a:spcPct val="107000"/>
                        </a:lnSpc>
                        <a:spcBef>
                          <a:spcPts val="0"/>
                        </a:spcBef>
                        <a:spcAft>
                          <a:spcPts val="0"/>
                        </a:spcAft>
                      </a:pPr>
                      <a:r>
                        <a:rPr lang="en-US" sz="1200" b="1" dirty="0" smtClean="0">
                          <a:effectLst/>
                        </a:rPr>
                        <a:t>2015</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rPr>
                        <a:t>$139,137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solidFill>
                            <a:srgbClr val="FF0000"/>
                          </a:solidFill>
                          <a:effectLst/>
                        </a:rPr>
                        <a:t>-$5,087,950</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$1,391,372,996</a:t>
                      </a:r>
                    </a:p>
                  </a:txBody>
                  <a:tcPr marL="68580" marR="68580" marT="0" marB="0" anchor="ctr"/>
                </a:tc>
              </a:tr>
              <a:tr h="353843">
                <a:tc>
                  <a:txBody>
                    <a:bodyPr/>
                    <a:lstStyle/>
                    <a:p>
                      <a:pPr marL="0" marR="0" algn="ctr">
                        <a:lnSpc>
                          <a:spcPct val="107000"/>
                        </a:lnSpc>
                        <a:spcBef>
                          <a:spcPts val="0"/>
                        </a:spcBef>
                        <a:spcAft>
                          <a:spcPts val="0"/>
                        </a:spcAft>
                      </a:pPr>
                      <a:r>
                        <a:rPr lang="en-US" sz="1200" b="1" dirty="0" smtClean="0">
                          <a:effectLst/>
                        </a:rPr>
                        <a:t>2016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rPr>
                        <a:t>$139,007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solidFill>
                            <a:srgbClr val="FF0000"/>
                          </a:solidFill>
                          <a:effectLst/>
                        </a:rPr>
                        <a:t>-$1,293,995</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$1,390,079,001</a:t>
                      </a:r>
                    </a:p>
                  </a:txBody>
                  <a:tcPr marL="68580" marR="68580" marT="0" marB="0" anchor="ctr"/>
                </a:tc>
              </a:tr>
              <a:tr h="353843">
                <a:tc>
                  <a:txBody>
                    <a:bodyPr/>
                    <a:lstStyle/>
                    <a:p>
                      <a:pPr marL="0" marR="0" algn="ctr">
                        <a:lnSpc>
                          <a:spcPct val="107000"/>
                        </a:lnSpc>
                        <a:spcBef>
                          <a:spcPts val="0"/>
                        </a:spcBef>
                        <a:spcAft>
                          <a:spcPts val="0"/>
                        </a:spcAft>
                      </a:pPr>
                      <a:r>
                        <a:rPr lang="en-US" sz="1200" b="1" dirty="0" smtClean="0">
                          <a:effectLst/>
                        </a:rPr>
                        <a:t>2017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rPr>
                        <a:t>$138,376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solidFill>
                            <a:srgbClr val="FF0000"/>
                          </a:solidFill>
                          <a:effectLst/>
                        </a:rPr>
                        <a:t>-$6,318,330</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$1,383,760,671</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Lumberton Local Purpose Tax Levy History</a:t>
            </a:r>
            <a:br>
              <a:rPr lang="en-US" b="1" dirty="0" smtClean="0"/>
            </a:br>
            <a:r>
              <a:rPr lang="en-US" b="1" dirty="0" smtClean="0"/>
              <a:t>2013-2017</a:t>
            </a:r>
            <a:endParaRPr lang="en-US" b="1" dirty="0"/>
          </a:p>
        </p:txBody>
      </p:sp>
      <p:sp>
        <p:nvSpPr>
          <p:cNvPr id="3" name="Date Placeholder 2"/>
          <p:cNvSpPr>
            <a:spLocks noGrp="1"/>
          </p:cNvSpPr>
          <p:nvPr>
            <p:ph type="dt" sz="half" idx="10"/>
          </p:nvPr>
        </p:nvSpPr>
        <p:spPr/>
        <p:txBody>
          <a:bodyPr/>
          <a:lstStyle/>
          <a:p>
            <a:fld id="{9B957A9A-E546-4942-A0F6-759A9F7A5C34}" type="datetime1">
              <a:rPr lang="en-US" smtClean="0"/>
              <a:t>3/20/2017</a:t>
            </a:fld>
            <a:endParaRPr lang="en-US" dirty="0"/>
          </a:p>
        </p:txBody>
      </p:sp>
      <p:sp>
        <p:nvSpPr>
          <p:cNvPr id="4" name="Slide Number Placeholder 3"/>
          <p:cNvSpPr>
            <a:spLocks noGrp="1"/>
          </p:cNvSpPr>
          <p:nvPr>
            <p:ph type="sldNum" sz="quarter" idx="12"/>
          </p:nvPr>
        </p:nvSpPr>
        <p:spPr/>
        <p:txBody>
          <a:bodyPr/>
          <a:lstStyle/>
          <a:p>
            <a:fld id="{EC266615-007F-4B44-B8A1-ADC872812434}"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3262777"/>
              </p:ext>
            </p:extLst>
          </p:nvPr>
        </p:nvGraphicFramePr>
        <p:xfrm>
          <a:off x="1676400" y="1676400"/>
          <a:ext cx="6019800" cy="3657601"/>
        </p:xfrm>
        <a:graphic>
          <a:graphicData uri="http://schemas.openxmlformats.org/drawingml/2006/table">
            <a:tbl>
              <a:tblPr firstRow="1" firstCol="1" bandRow="1">
                <a:tableStyleId>{073A0DAA-6AF3-43AB-8588-CEC1D06C72B9}</a:tableStyleId>
              </a:tblPr>
              <a:tblGrid>
                <a:gridCol w="965511"/>
                <a:gridCol w="863289"/>
                <a:gridCol w="990600"/>
                <a:gridCol w="1143000"/>
                <a:gridCol w="993892"/>
                <a:gridCol w="1063508"/>
              </a:tblGrid>
              <a:tr h="656300">
                <a:tc gridSpan="6">
                  <a:txBody>
                    <a:bodyPr/>
                    <a:lstStyle/>
                    <a:p>
                      <a:pPr marL="0" marR="0" algn="ctr">
                        <a:lnSpc>
                          <a:spcPct val="107000"/>
                        </a:lnSpc>
                        <a:spcBef>
                          <a:spcPts val="0"/>
                        </a:spcBef>
                        <a:spcAft>
                          <a:spcPts val="0"/>
                        </a:spcAft>
                      </a:pPr>
                      <a:r>
                        <a:rPr lang="en-US" sz="1800" b="1" dirty="0" smtClean="0">
                          <a:effectLst/>
                        </a:rPr>
                        <a:t>How Much Does the Loss </a:t>
                      </a:r>
                      <a:r>
                        <a:rPr lang="en-US" sz="1800" b="1" dirty="0">
                          <a:effectLst/>
                        </a:rPr>
                        <a:t>of Ratable </a:t>
                      </a:r>
                      <a:r>
                        <a:rPr lang="en-US" sz="1800" b="1" dirty="0" smtClean="0">
                          <a:effectLst/>
                        </a:rPr>
                        <a:t>Base Effect the Budget</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pPr marL="0" marR="0" algn="ctr">
                        <a:lnSpc>
                          <a:spcPct val="107000"/>
                        </a:lnSpc>
                        <a:spcBef>
                          <a:spcPts val="0"/>
                        </a:spcBef>
                        <a:spcAft>
                          <a:spcPts val="0"/>
                        </a:spcAft>
                      </a:pP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63063">
                <a:tc>
                  <a:txBody>
                    <a:bodyPr/>
                    <a:lstStyle/>
                    <a:p>
                      <a:pPr marL="0" marR="0" algn="ctr">
                        <a:lnSpc>
                          <a:spcPct val="107000"/>
                        </a:lnSpc>
                        <a:spcBef>
                          <a:spcPts val="0"/>
                        </a:spcBef>
                        <a:spcAft>
                          <a:spcPts val="0"/>
                        </a:spcAft>
                      </a:pPr>
                      <a:r>
                        <a:rPr lang="en-US" sz="1200" b="1">
                          <a:effectLst/>
                        </a:rPr>
                        <a:t>Year</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rPr>
                        <a:t>Local Tax </a:t>
                      </a:r>
                    </a:p>
                    <a:p>
                      <a:pPr marL="0" marR="0" algn="ctr">
                        <a:lnSpc>
                          <a:spcPct val="107000"/>
                        </a:lnSpc>
                        <a:spcBef>
                          <a:spcPts val="0"/>
                        </a:spcBef>
                        <a:spcAft>
                          <a:spcPts val="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Rate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050" b="1" dirty="0" smtClean="0">
                          <a:effectLst/>
                        </a:rPr>
                        <a:t>Penny’s Worth</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Penny Decrease Effect on Budget</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Amount to be Raised in Taxes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Increase in Amount to be</a:t>
                      </a:r>
                      <a:r>
                        <a:rPr lang="en-US" sz="1100" b="1" baseline="0" dirty="0" smtClean="0">
                          <a:effectLst/>
                          <a:latin typeface="Calibri" panose="020F0502020204030204" pitchFamily="34" charset="0"/>
                          <a:ea typeface="Calibri" panose="020F0502020204030204" pitchFamily="34" charset="0"/>
                          <a:cs typeface="Times New Roman" panose="02020603050405020304" pitchFamily="18" charset="0"/>
                        </a:rPr>
                        <a:t> Raised</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83880">
                <a:tc>
                  <a:txBody>
                    <a:bodyPr/>
                    <a:lstStyle/>
                    <a:p>
                      <a:pPr marL="0" marR="0" algn="ctr">
                        <a:lnSpc>
                          <a:spcPct val="107000"/>
                        </a:lnSpc>
                        <a:spcBef>
                          <a:spcPts val="0"/>
                        </a:spcBef>
                        <a:spcAft>
                          <a:spcPts val="0"/>
                        </a:spcAft>
                      </a:pPr>
                      <a:r>
                        <a:rPr lang="en-US" sz="1200" b="1" dirty="0" smtClean="0">
                          <a:effectLst/>
                        </a:rPr>
                        <a:t>2013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.365</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rPr>
                        <a:t>$141,751.73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($46,604.16)</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$5,419,761.94</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+$184,709.49</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6826">
                <a:tc>
                  <a:txBody>
                    <a:bodyPr/>
                    <a:lstStyle/>
                    <a:p>
                      <a:pPr marL="0" marR="0" algn="ctr">
                        <a:lnSpc>
                          <a:spcPct val="107000"/>
                        </a:lnSpc>
                        <a:spcBef>
                          <a:spcPts val="0"/>
                        </a:spcBef>
                        <a:spcAft>
                          <a:spcPts val="0"/>
                        </a:spcAft>
                      </a:pPr>
                      <a:r>
                        <a:rPr lang="en-US" sz="1200" b="1" dirty="0" smtClean="0">
                          <a:effectLst/>
                        </a:rPr>
                        <a:t>2014</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.382</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rPr>
                        <a:t>$139,646.09</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($76,855.86)</a:t>
                      </a: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$5,584,874.32</a:t>
                      </a: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+$165,112.38</a:t>
                      </a:r>
                    </a:p>
                  </a:txBody>
                  <a:tcPr marL="68580" marR="68580" marT="0" marB="0" anchor="ctr"/>
                </a:tc>
              </a:tr>
              <a:tr h="483880">
                <a:tc>
                  <a:txBody>
                    <a:bodyPr/>
                    <a:lstStyle/>
                    <a:p>
                      <a:pPr marL="0" marR="0" algn="ctr">
                        <a:lnSpc>
                          <a:spcPct val="107000"/>
                        </a:lnSpc>
                        <a:spcBef>
                          <a:spcPts val="0"/>
                        </a:spcBef>
                        <a:spcAft>
                          <a:spcPts val="0"/>
                        </a:spcAft>
                      </a:pPr>
                      <a:r>
                        <a:rPr lang="en-US" sz="1200" b="1" dirty="0" smtClean="0">
                          <a:effectLst/>
                        </a:rPr>
                        <a:t>2015</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.399</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rPr>
                        <a:t>$139,137.29</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($19,436.16)</a:t>
                      </a: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$5,796,251.17</a:t>
                      </a: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+$211,376.85</a:t>
                      </a:r>
                    </a:p>
                    <a:p>
                      <a:pPr marL="0" marR="0" indent="0" algn="ctr" defTabSz="685800" rtl="0" eaLnBrk="1" fontAlgn="auto" latinLnBrk="0" hangingPunct="1">
                        <a:lnSpc>
                          <a:spcPct val="107000"/>
                        </a:lnSpc>
                        <a:spcBef>
                          <a:spcPts val="0"/>
                        </a:spcBef>
                        <a:spcAft>
                          <a:spcPts val="0"/>
                        </a:spcAft>
                        <a:buClrTx/>
                        <a:buSzTx/>
                        <a:buFontTx/>
                        <a:buNone/>
                        <a:tabLst/>
                        <a:defRPr/>
                      </a:pPr>
                      <a:endParaRPr lang="en-US" sz="1100" b="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6826">
                <a:tc>
                  <a:txBody>
                    <a:bodyPr/>
                    <a:lstStyle/>
                    <a:p>
                      <a:pPr marL="0" marR="0" algn="ctr">
                        <a:lnSpc>
                          <a:spcPct val="107000"/>
                        </a:lnSpc>
                        <a:spcBef>
                          <a:spcPts val="0"/>
                        </a:spcBef>
                        <a:spcAft>
                          <a:spcPts val="0"/>
                        </a:spcAft>
                      </a:pPr>
                      <a:r>
                        <a:rPr lang="en-US" sz="1200" b="1" dirty="0" smtClean="0">
                          <a:effectLst/>
                        </a:rPr>
                        <a:t>2016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.416</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rPr>
                        <a:t>$139,007.90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($5,162.66)</a:t>
                      </a: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$5,860,229.02</a:t>
                      </a: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+$63,977.85</a:t>
                      </a:r>
                    </a:p>
                  </a:txBody>
                  <a:tcPr marL="68580" marR="68580" marT="0" marB="0" anchor="ctr"/>
                </a:tc>
              </a:tr>
              <a:tr h="456826">
                <a:tc>
                  <a:txBody>
                    <a:bodyPr/>
                    <a:lstStyle/>
                    <a:p>
                      <a:pPr marL="0" marR="0" algn="ctr">
                        <a:lnSpc>
                          <a:spcPct val="107000"/>
                        </a:lnSpc>
                        <a:spcBef>
                          <a:spcPts val="0"/>
                        </a:spcBef>
                        <a:spcAft>
                          <a:spcPts val="0"/>
                        </a:spcAft>
                      </a:pPr>
                      <a:r>
                        <a:rPr lang="en-US" sz="1200" b="1" dirty="0" smtClean="0">
                          <a:effectLst/>
                        </a:rPr>
                        <a:t>2017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.421</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b="1" dirty="0" smtClean="0">
                          <a:effectLst/>
                        </a:rPr>
                        <a:t>$138,376.07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($26,284.13)</a:t>
                      </a: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$5,690,279.02</a:t>
                      </a:r>
                    </a:p>
                  </a:txBody>
                  <a:tcPr marL="68580" marR="68580"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1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($169,950.00)</a:t>
                      </a:r>
                    </a:p>
                  </a:txBody>
                  <a:tcPr marL="68580" marR="68580" marT="0" marB="0" anchor="ctr"/>
                </a:tc>
              </a:tr>
            </a:tbl>
          </a:graphicData>
        </a:graphic>
      </p:graphicFrame>
    </p:spTree>
    <p:extLst>
      <p:ext uri="{BB962C8B-B14F-4D97-AF65-F5344CB8AC3E}">
        <p14:creationId xmlns:p14="http://schemas.microsoft.com/office/powerpoint/2010/main" val="742814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2051988022"/>
              </p:ext>
            </p:extLst>
          </p:nvPr>
        </p:nvGraphicFramePr>
        <p:xfrm>
          <a:off x="656192" y="1690689"/>
          <a:ext cx="7702550" cy="2202815"/>
        </p:xfrm>
        <a:graphic>
          <a:graphicData uri="http://schemas.openxmlformats.org/drawingml/2006/table">
            <a:tbl>
              <a:tblPr firstRow="1" firstCol="1" bandRow="1">
                <a:tableStyleId>{073A0DAA-6AF3-43AB-8588-CEC1D06C72B9}</a:tableStyleId>
              </a:tblPr>
              <a:tblGrid>
                <a:gridCol w="1283335"/>
                <a:gridCol w="1283335"/>
                <a:gridCol w="1283335"/>
                <a:gridCol w="1283335"/>
                <a:gridCol w="1284605"/>
                <a:gridCol w="1284605"/>
              </a:tblGrid>
              <a:tr h="429895">
                <a:tc>
                  <a:txBody>
                    <a:bodyPr/>
                    <a:lstStyle/>
                    <a:p>
                      <a:pPr marL="0" marR="0" algn="ctr">
                        <a:lnSpc>
                          <a:spcPct val="107000"/>
                        </a:lnSpc>
                        <a:spcBef>
                          <a:spcPts val="0"/>
                        </a:spcBef>
                        <a:spcAft>
                          <a:spcPts val="0"/>
                        </a:spcAft>
                      </a:pPr>
                      <a:r>
                        <a:rPr lang="en-US" sz="1400" dirty="0">
                          <a:effectLst/>
                        </a:rPr>
                        <a:t>Current Fund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2013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2014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2015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2016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05765">
                <a:tc>
                  <a:txBody>
                    <a:bodyPr/>
                    <a:lstStyle/>
                    <a:p>
                      <a:pPr marL="0" marR="0" algn="ctr">
                        <a:lnSpc>
                          <a:spcPct val="107000"/>
                        </a:lnSpc>
                        <a:spcBef>
                          <a:spcPts val="0"/>
                        </a:spcBef>
                        <a:spcAft>
                          <a:spcPts val="0"/>
                        </a:spcAft>
                      </a:pPr>
                      <a:r>
                        <a:rPr lang="en-US" sz="1400">
                          <a:effectLst/>
                        </a:rPr>
                        <a:t>Balance Available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$339,642.29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$564,651.38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$422,023.82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$1,293,941.45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$2,021,181.52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29895">
                <a:tc>
                  <a:txBody>
                    <a:bodyPr/>
                    <a:lstStyle/>
                    <a:p>
                      <a:pPr marL="0" marR="0" algn="ctr">
                        <a:lnSpc>
                          <a:spcPct val="107000"/>
                        </a:lnSpc>
                        <a:spcBef>
                          <a:spcPts val="0"/>
                        </a:spcBef>
                        <a:spcAft>
                          <a:spcPts val="0"/>
                        </a:spcAft>
                      </a:pPr>
                      <a:r>
                        <a:rPr lang="en-US" sz="1400">
                          <a:effectLst/>
                        </a:rPr>
                        <a:t>Less: Utilized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$307,500.00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$307,500.00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a:t>
                      </a:r>
                      <a:r>
                        <a:rPr lang="en-US" sz="1400" dirty="0" smtClean="0">
                          <a:effectLst/>
                        </a:rPr>
                        <a:t>307,500.00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$307,500.00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$307,500.00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05765">
                <a:tc>
                  <a:txBody>
                    <a:bodyPr/>
                    <a:lstStyle/>
                    <a:p>
                      <a:pPr marL="0" marR="0" algn="ctr">
                        <a:lnSpc>
                          <a:spcPct val="107000"/>
                        </a:lnSpc>
                        <a:spcBef>
                          <a:spcPts val="0"/>
                        </a:spcBef>
                        <a:spcAft>
                          <a:spcPts val="0"/>
                        </a:spcAft>
                      </a:pPr>
                      <a:r>
                        <a:rPr lang="en-US" sz="1400">
                          <a:effectLst/>
                        </a:rPr>
                        <a:t>Balance Remaining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$32,142.29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$257,151.38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$114,523.82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$978,774.56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$1,706,655.41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29895">
                <a:tc>
                  <a:txBody>
                    <a:bodyPr/>
                    <a:lstStyle/>
                    <a:p>
                      <a:pPr marL="0" marR="0" algn="ctr">
                        <a:lnSpc>
                          <a:spcPct val="107000"/>
                        </a:lnSpc>
                        <a:spcBef>
                          <a:spcPts val="0"/>
                        </a:spcBef>
                        <a:spcAft>
                          <a:spcPts val="0"/>
                        </a:spcAft>
                      </a:pPr>
                      <a:r>
                        <a:rPr lang="en-US" sz="1400">
                          <a:effectLst/>
                        </a:rPr>
                        <a:t>Percent Used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90.54%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54.46%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72.86%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23.77%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15.21%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Date Placeholder 3"/>
          <p:cNvSpPr>
            <a:spLocks noGrp="1"/>
          </p:cNvSpPr>
          <p:nvPr>
            <p:ph type="dt" sz="half" idx="10"/>
          </p:nvPr>
        </p:nvSpPr>
        <p:spPr/>
        <p:txBody>
          <a:bodyPr/>
          <a:lstStyle/>
          <a:p>
            <a:fld id="{B82F8B1B-D255-4F64-97A8-52CC88D3D08F}" type="datetime1">
              <a:rPr lang="en-US" smtClean="0"/>
              <a:t>3/20/2017</a:t>
            </a:fld>
            <a:endParaRPr lang="en-US" dirty="0"/>
          </a:p>
        </p:txBody>
      </p:sp>
      <p:sp>
        <p:nvSpPr>
          <p:cNvPr id="5" name="Slide Number Placeholder 4"/>
          <p:cNvSpPr>
            <a:spLocks noGrp="1"/>
          </p:cNvSpPr>
          <p:nvPr>
            <p:ph type="sldNum" sz="quarter" idx="12"/>
          </p:nvPr>
        </p:nvSpPr>
        <p:spPr/>
        <p:txBody>
          <a:bodyPr/>
          <a:lstStyle/>
          <a:p>
            <a:fld id="{EC266615-007F-4B44-B8A1-ADC872812434}" type="slidenum">
              <a:rPr lang="en-US" smtClean="0"/>
              <a:pPr/>
              <a:t>4</a:t>
            </a:fld>
            <a:endParaRPr lang="en-US" dirty="0"/>
          </a:p>
        </p:txBody>
      </p:sp>
      <p:sp>
        <p:nvSpPr>
          <p:cNvPr id="6" name="Title 1"/>
          <p:cNvSpPr>
            <a:spLocks noGrp="1"/>
          </p:cNvSpPr>
          <p:nvPr>
            <p:ph type="title"/>
          </p:nvPr>
        </p:nvSpPr>
        <p:spPr/>
        <p:txBody>
          <a:bodyPr>
            <a:normAutofit/>
          </a:bodyPr>
          <a:lstStyle/>
          <a:p>
            <a:pPr algn="ctr"/>
            <a:r>
              <a:rPr lang="en-US" b="1" dirty="0" smtClean="0"/>
              <a:t>Lumberton Township 2017 Introduced Budget  </a:t>
            </a:r>
            <a:br>
              <a:rPr lang="en-US" b="1" dirty="0" smtClean="0"/>
            </a:br>
            <a:r>
              <a:rPr lang="en-US" b="1" dirty="0" smtClean="0"/>
              <a:t>Updated Fund Balance History </a:t>
            </a:r>
            <a:endParaRPr lang="en-US" b="1" dirty="0"/>
          </a:p>
        </p:txBody>
      </p:sp>
      <p:sp>
        <p:nvSpPr>
          <p:cNvPr id="10" name="TextBox 9"/>
          <p:cNvSpPr txBox="1"/>
          <p:nvPr/>
        </p:nvSpPr>
        <p:spPr>
          <a:xfrm>
            <a:off x="1524000" y="4191000"/>
            <a:ext cx="4881721" cy="1754326"/>
          </a:xfrm>
          <a:prstGeom prst="rect">
            <a:avLst/>
          </a:prstGeom>
          <a:noFill/>
        </p:spPr>
        <p:txBody>
          <a:bodyPr wrap="none" rtlCol="0">
            <a:spAutoFit/>
          </a:bodyPr>
          <a:lstStyle/>
          <a:p>
            <a:r>
              <a:rPr lang="en-US" b="1" dirty="0" smtClean="0"/>
              <a:t>How is fund balance created?</a:t>
            </a:r>
          </a:p>
          <a:p>
            <a:r>
              <a:rPr lang="en-US" b="1" dirty="0" smtClean="0"/>
              <a:t>	</a:t>
            </a:r>
          </a:p>
          <a:p>
            <a:pPr marL="285750" indent="-285750">
              <a:buFont typeface="Arial" panose="020B0604020202020204" pitchFamily="34" charset="0"/>
              <a:buChar char="•"/>
            </a:pPr>
            <a:r>
              <a:rPr lang="en-US" b="1" dirty="0" smtClean="0"/>
              <a:t>Revenues collected exceed budgeted amounts</a:t>
            </a:r>
          </a:p>
          <a:p>
            <a:pPr marL="285750" indent="-285750">
              <a:buFont typeface="Arial" panose="020B0604020202020204" pitchFamily="34" charset="0"/>
              <a:buChar char="•"/>
            </a:pPr>
            <a:r>
              <a:rPr lang="en-US" b="1" dirty="0" smtClean="0"/>
              <a:t>Miscellaneous Revenues not anticipated</a:t>
            </a:r>
          </a:p>
          <a:p>
            <a:pPr marL="285750" indent="-285750">
              <a:buFont typeface="Arial" panose="020B0604020202020204" pitchFamily="34" charset="0"/>
              <a:buChar char="•"/>
            </a:pPr>
            <a:r>
              <a:rPr lang="en-US" b="1" dirty="0" smtClean="0"/>
              <a:t>Reserve for Uncollected Taxes excess</a:t>
            </a:r>
          </a:p>
          <a:p>
            <a:pPr marL="285750" indent="-285750">
              <a:buFont typeface="Arial" panose="020B0604020202020204" pitchFamily="34" charset="0"/>
              <a:buChar char="•"/>
            </a:pPr>
            <a:r>
              <a:rPr lang="en-US" b="1" dirty="0" smtClean="0"/>
              <a:t>Unspent appropriations</a:t>
            </a:r>
            <a:endParaRPr lang="en-US" b="1" dirty="0"/>
          </a:p>
        </p:txBody>
      </p:sp>
    </p:spTree>
    <p:extLst>
      <p:ext uri="{BB962C8B-B14F-4D97-AF65-F5344CB8AC3E}">
        <p14:creationId xmlns:p14="http://schemas.microsoft.com/office/powerpoint/2010/main" val="1681605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385216948"/>
              </p:ext>
            </p:extLst>
          </p:nvPr>
        </p:nvGraphicFramePr>
        <p:xfrm>
          <a:off x="787400" y="1524000"/>
          <a:ext cx="7727950" cy="4100968"/>
        </p:xfrm>
        <a:graphic>
          <a:graphicData uri="http://schemas.openxmlformats.org/drawingml/2006/table">
            <a:tbl>
              <a:tblPr firstRow="1" firstCol="1" bandRow="1">
                <a:tableStyleId>{073A0DAA-6AF3-43AB-8588-CEC1D06C72B9}</a:tableStyleId>
              </a:tblPr>
              <a:tblGrid>
                <a:gridCol w="2575560"/>
                <a:gridCol w="2576195"/>
                <a:gridCol w="2576195"/>
              </a:tblGrid>
              <a:tr h="347312">
                <a:tc>
                  <a:txBody>
                    <a:bodyPr/>
                    <a:lstStyle/>
                    <a:p>
                      <a:pPr marL="0" marR="0" algn="ctr">
                        <a:lnSpc>
                          <a:spcPct val="107000"/>
                        </a:lnSpc>
                        <a:spcBef>
                          <a:spcPts val="0"/>
                        </a:spcBef>
                        <a:spcAft>
                          <a:spcPts val="0"/>
                        </a:spcAft>
                      </a:pPr>
                      <a:r>
                        <a:rPr lang="en-US" sz="1400" dirty="0" smtClean="0">
                          <a:effectLst/>
                        </a:rPr>
                        <a:t>2017 </a:t>
                      </a:r>
                      <a:r>
                        <a:rPr lang="en-US" sz="1400" dirty="0">
                          <a:effectLst/>
                        </a:rPr>
                        <a:t>Budget Revenues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Amount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Percent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27927">
                <a:tc>
                  <a:txBody>
                    <a:bodyPr/>
                    <a:lstStyle/>
                    <a:p>
                      <a:pPr marL="0" marR="0" algn="ctr">
                        <a:lnSpc>
                          <a:spcPct val="107000"/>
                        </a:lnSpc>
                        <a:spcBef>
                          <a:spcPts val="0"/>
                        </a:spcBef>
                        <a:spcAft>
                          <a:spcPts val="0"/>
                        </a:spcAft>
                      </a:pPr>
                      <a:r>
                        <a:rPr lang="en-US" sz="1400" dirty="0">
                          <a:effectLst/>
                        </a:rPr>
                        <a:t>Fund Balance Anticipated as Revenue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$307,500.00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3.50%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312">
                <a:tc>
                  <a:txBody>
                    <a:bodyPr/>
                    <a:lstStyle/>
                    <a:p>
                      <a:pPr marL="0" marR="0" algn="ctr">
                        <a:lnSpc>
                          <a:spcPct val="107000"/>
                        </a:lnSpc>
                        <a:spcBef>
                          <a:spcPts val="0"/>
                        </a:spcBef>
                        <a:spcAft>
                          <a:spcPts val="0"/>
                        </a:spcAft>
                      </a:pPr>
                      <a:r>
                        <a:rPr lang="en-US" sz="1400">
                          <a:effectLst/>
                        </a:rPr>
                        <a:t>Miscellaneous Local Revenues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$323,875.00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3.69%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27927">
                <a:tc>
                  <a:txBody>
                    <a:bodyPr/>
                    <a:lstStyle/>
                    <a:p>
                      <a:pPr marL="0" marR="0" algn="ctr">
                        <a:lnSpc>
                          <a:spcPct val="107000"/>
                        </a:lnSpc>
                        <a:spcBef>
                          <a:spcPts val="0"/>
                        </a:spcBef>
                        <a:spcAft>
                          <a:spcPts val="0"/>
                        </a:spcAft>
                      </a:pPr>
                      <a:r>
                        <a:rPr lang="en-US" sz="1400">
                          <a:effectLst/>
                        </a:rPr>
                        <a:t>State Aid Revenues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$1,283,043.00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14.60%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312">
                <a:tc>
                  <a:txBody>
                    <a:bodyPr/>
                    <a:lstStyle/>
                    <a:p>
                      <a:pPr marL="0" marR="0" algn="ctr">
                        <a:lnSpc>
                          <a:spcPct val="107000"/>
                        </a:lnSpc>
                        <a:spcBef>
                          <a:spcPts val="0"/>
                        </a:spcBef>
                        <a:spcAft>
                          <a:spcPts val="0"/>
                        </a:spcAft>
                      </a:pPr>
                      <a:r>
                        <a:rPr lang="en-US" sz="1400">
                          <a:effectLst/>
                        </a:rPr>
                        <a:t>Uniform Construction Code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$258,000.00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2.94%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27927">
                <a:tc>
                  <a:txBody>
                    <a:bodyPr/>
                    <a:lstStyle/>
                    <a:p>
                      <a:pPr marL="0" marR="0" algn="ctr">
                        <a:lnSpc>
                          <a:spcPct val="107000"/>
                        </a:lnSpc>
                        <a:spcBef>
                          <a:spcPts val="0"/>
                        </a:spcBef>
                        <a:spcAft>
                          <a:spcPts val="0"/>
                        </a:spcAft>
                      </a:pPr>
                      <a:r>
                        <a:rPr lang="en-US" sz="1400">
                          <a:effectLst/>
                        </a:rPr>
                        <a:t>RiverWinds Fees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$172,282.00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1.96%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312">
                <a:tc>
                  <a:txBody>
                    <a:bodyPr/>
                    <a:lstStyle/>
                    <a:p>
                      <a:pPr marL="0" marR="0" algn="ctr">
                        <a:lnSpc>
                          <a:spcPct val="107000"/>
                        </a:lnSpc>
                        <a:spcBef>
                          <a:spcPts val="0"/>
                        </a:spcBef>
                        <a:spcAft>
                          <a:spcPts val="0"/>
                        </a:spcAft>
                      </a:pPr>
                      <a:r>
                        <a:rPr lang="en-US" sz="1400">
                          <a:effectLst/>
                        </a:rPr>
                        <a:t>Other Special Items of Revenue Grants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$96,130.98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1.09%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86882">
                <a:tc>
                  <a:txBody>
                    <a:bodyPr/>
                    <a:lstStyle/>
                    <a:p>
                      <a:pPr marL="0" marR="0" algn="ctr">
                        <a:lnSpc>
                          <a:spcPct val="107000"/>
                        </a:lnSpc>
                        <a:spcBef>
                          <a:spcPts val="0"/>
                        </a:spcBef>
                        <a:spcAft>
                          <a:spcPts val="0"/>
                        </a:spcAft>
                      </a:pPr>
                      <a:r>
                        <a:rPr lang="en-US" sz="1400">
                          <a:effectLst/>
                        </a:rPr>
                        <a:t>Other Special Items of Revenue</a:t>
                      </a:r>
                    </a:p>
                    <a:p>
                      <a:pPr marL="0" marR="0" algn="ctr">
                        <a:lnSpc>
                          <a:spcPct val="107000"/>
                        </a:lnSpc>
                        <a:spcBef>
                          <a:spcPts val="0"/>
                        </a:spcBef>
                        <a:spcAft>
                          <a:spcPts val="0"/>
                        </a:spcAft>
                      </a:pPr>
                      <a:r>
                        <a:rPr lang="en-US" sz="1400">
                          <a:effectLst/>
                        </a:rPr>
                        <a:t>Agreements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a:t>
                      </a:r>
                      <a:r>
                        <a:rPr lang="en-US" sz="1400" dirty="0" smtClean="0">
                          <a:effectLst/>
                        </a:rPr>
                        <a:t>426,826.00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4.86%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47312">
                <a:tc>
                  <a:txBody>
                    <a:bodyPr/>
                    <a:lstStyle/>
                    <a:p>
                      <a:pPr marL="0" marR="0" algn="ctr">
                        <a:lnSpc>
                          <a:spcPct val="107000"/>
                        </a:lnSpc>
                        <a:spcBef>
                          <a:spcPts val="0"/>
                        </a:spcBef>
                        <a:spcAft>
                          <a:spcPts val="0"/>
                        </a:spcAft>
                      </a:pPr>
                      <a:r>
                        <a:rPr lang="en-US" sz="1400">
                          <a:effectLst/>
                        </a:rPr>
                        <a:t>Receipts from Delinquent Taxes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$230,000.00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2.62%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27927">
                <a:tc>
                  <a:txBody>
                    <a:bodyPr/>
                    <a:lstStyle/>
                    <a:p>
                      <a:pPr marL="0" marR="0" algn="ctr">
                        <a:lnSpc>
                          <a:spcPct val="107000"/>
                        </a:lnSpc>
                        <a:spcBef>
                          <a:spcPts val="0"/>
                        </a:spcBef>
                        <a:spcAft>
                          <a:spcPts val="0"/>
                        </a:spcAft>
                      </a:pPr>
                      <a:r>
                        <a:rPr lang="en-US" sz="1400">
                          <a:effectLst/>
                        </a:rPr>
                        <a:t>Amount to be Raised by Taxation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latin typeface="+mn-lt"/>
                          <a:ea typeface="+mn-ea"/>
                          <a:cs typeface="+mn-cs"/>
                        </a:rPr>
                        <a:t>$5,690,279.02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64.75%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27927">
                <a:tc>
                  <a:txBody>
                    <a:bodyPr/>
                    <a:lstStyle/>
                    <a:p>
                      <a:pPr marL="0" marR="0" algn="ctr">
                        <a:lnSpc>
                          <a:spcPct val="107000"/>
                        </a:lnSpc>
                        <a:spcBef>
                          <a:spcPts val="0"/>
                        </a:spcBef>
                        <a:spcAft>
                          <a:spcPts val="0"/>
                        </a:spcAft>
                      </a:pPr>
                      <a:r>
                        <a:rPr lang="en-US" sz="1400" dirty="0">
                          <a:effectLst/>
                        </a:rPr>
                        <a:t>TOTAL: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rPr>
                        <a:t>$8,787,936.00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Date Placeholder 3"/>
          <p:cNvSpPr>
            <a:spLocks noGrp="1"/>
          </p:cNvSpPr>
          <p:nvPr>
            <p:ph type="dt" sz="half" idx="10"/>
          </p:nvPr>
        </p:nvSpPr>
        <p:spPr/>
        <p:txBody>
          <a:bodyPr/>
          <a:lstStyle/>
          <a:p>
            <a:fld id="{B82F8B1B-D255-4F64-97A8-52CC88D3D08F}" type="datetime1">
              <a:rPr lang="en-US" smtClean="0"/>
              <a:t>3/20/2017</a:t>
            </a:fld>
            <a:endParaRPr lang="en-US" dirty="0"/>
          </a:p>
        </p:txBody>
      </p:sp>
      <p:sp>
        <p:nvSpPr>
          <p:cNvPr id="5" name="Slide Number Placeholder 4"/>
          <p:cNvSpPr>
            <a:spLocks noGrp="1"/>
          </p:cNvSpPr>
          <p:nvPr>
            <p:ph type="sldNum" sz="quarter" idx="12"/>
          </p:nvPr>
        </p:nvSpPr>
        <p:spPr/>
        <p:txBody>
          <a:bodyPr/>
          <a:lstStyle/>
          <a:p>
            <a:fld id="{EC266615-007F-4B44-B8A1-ADC872812434}" type="slidenum">
              <a:rPr lang="en-US" smtClean="0"/>
              <a:pPr/>
              <a:t>5</a:t>
            </a:fld>
            <a:endParaRPr lang="en-US" dirty="0"/>
          </a:p>
        </p:txBody>
      </p:sp>
      <p:sp>
        <p:nvSpPr>
          <p:cNvPr id="6" name="Title 1"/>
          <p:cNvSpPr>
            <a:spLocks noGrp="1"/>
          </p:cNvSpPr>
          <p:nvPr>
            <p:ph type="title"/>
          </p:nvPr>
        </p:nvSpPr>
        <p:spPr/>
        <p:txBody>
          <a:bodyPr>
            <a:normAutofit/>
          </a:bodyPr>
          <a:lstStyle/>
          <a:p>
            <a:pPr algn="ctr"/>
            <a:r>
              <a:rPr lang="en-US" b="1" dirty="0" smtClean="0"/>
              <a:t>Lumberton Township 2017 Introduced Budget  </a:t>
            </a:r>
            <a:br>
              <a:rPr lang="en-US" b="1" dirty="0" smtClean="0"/>
            </a:br>
            <a:r>
              <a:rPr lang="en-US" b="1" dirty="0" smtClean="0"/>
              <a:t>Revenues  </a:t>
            </a:r>
            <a:endParaRPr lang="en-US" b="1" dirty="0"/>
          </a:p>
        </p:txBody>
      </p:sp>
    </p:spTree>
    <p:extLst>
      <p:ext uri="{BB962C8B-B14F-4D97-AF65-F5344CB8AC3E}">
        <p14:creationId xmlns:p14="http://schemas.microsoft.com/office/powerpoint/2010/main" val="1818440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256013108"/>
              </p:ext>
            </p:extLst>
          </p:nvPr>
        </p:nvGraphicFramePr>
        <p:xfrm>
          <a:off x="381000" y="1690689"/>
          <a:ext cx="8417661" cy="4123338"/>
        </p:xfrm>
        <a:graphic>
          <a:graphicData uri="http://schemas.openxmlformats.org/drawingml/2006/table">
            <a:tbl>
              <a:tblPr firstRow="1" firstCol="1" bandRow="1">
                <a:tableStyleId>{073A0DAA-6AF3-43AB-8588-CEC1D06C72B9}</a:tableStyleId>
              </a:tblPr>
              <a:tblGrid>
                <a:gridCol w="2598648"/>
                <a:gridCol w="1437876"/>
                <a:gridCol w="1362968"/>
                <a:gridCol w="1429867"/>
                <a:gridCol w="1588302"/>
              </a:tblGrid>
              <a:tr h="458643">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2017 </a:t>
                      </a:r>
                      <a:r>
                        <a:rPr lang="en-US" sz="1200" dirty="0">
                          <a:effectLst/>
                        </a:rPr>
                        <a:t>Amount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2016 </a:t>
                      </a:r>
                      <a:r>
                        <a:rPr lang="en-US" sz="1200" dirty="0">
                          <a:effectLst/>
                        </a:rPr>
                        <a:t>Amount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a:effectLst/>
                        </a:rPr>
                        <a:t>Increase/(Decrease)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a:effectLst/>
                        </a:rPr>
                        <a:t>Percent 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458643">
                <a:tc>
                  <a:txBody>
                    <a:bodyPr/>
                    <a:lstStyle/>
                    <a:p>
                      <a:pPr marL="0" marR="0" algn="ctr">
                        <a:lnSpc>
                          <a:spcPct val="107000"/>
                        </a:lnSpc>
                        <a:spcBef>
                          <a:spcPts val="0"/>
                        </a:spcBef>
                        <a:spcAft>
                          <a:spcPts val="0"/>
                        </a:spcAft>
                      </a:pPr>
                      <a:r>
                        <a:rPr lang="en-US" sz="1200">
                          <a:effectLst/>
                        </a:rPr>
                        <a:t>Fund Balance Anticipated as Revenue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$307,500.00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$307,500.00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313777">
                <a:tc>
                  <a:txBody>
                    <a:bodyPr/>
                    <a:lstStyle/>
                    <a:p>
                      <a:pPr marL="0" marR="0" algn="ctr">
                        <a:lnSpc>
                          <a:spcPct val="107000"/>
                        </a:lnSpc>
                        <a:spcBef>
                          <a:spcPts val="0"/>
                        </a:spcBef>
                        <a:spcAft>
                          <a:spcPts val="0"/>
                        </a:spcAft>
                      </a:pPr>
                      <a:r>
                        <a:rPr lang="en-US" sz="1200">
                          <a:effectLst/>
                        </a:rPr>
                        <a:t>Miscellaneous Local Revenues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$323,875.00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$344,900.00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solidFill>
                            <a:srgbClr val="FF0000"/>
                          </a:solidFill>
                          <a:effectLst/>
                        </a:rPr>
                        <a:t>($21,025.00)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solidFill>
                            <a:srgbClr val="FF0000"/>
                          </a:solidFill>
                          <a:effectLst/>
                        </a:rPr>
                        <a:t>(6.49%)</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296264">
                <a:tc>
                  <a:txBody>
                    <a:bodyPr/>
                    <a:lstStyle/>
                    <a:p>
                      <a:pPr marL="0" marR="0" algn="ctr">
                        <a:lnSpc>
                          <a:spcPct val="107000"/>
                        </a:lnSpc>
                        <a:spcBef>
                          <a:spcPts val="0"/>
                        </a:spcBef>
                        <a:spcAft>
                          <a:spcPts val="0"/>
                        </a:spcAft>
                      </a:pPr>
                      <a:r>
                        <a:rPr lang="en-US" sz="1200">
                          <a:effectLst/>
                        </a:rPr>
                        <a:t>State Aid Revenues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$1,283,043.00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$1,283,043.00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a:effectLst/>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a:effectLst/>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313777">
                <a:tc>
                  <a:txBody>
                    <a:bodyPr/>
                    <a:lstStyle/>
                    <a:p>
                      <a:pPr marL="0" marR="0" algn="ctr">
                        <a:lnSpc>
                          <a:spcPct val="107000"/>
                        </a:lnSpc>
                        <a:spcBef>
                          <a:spcPts val="0"/>
                        </a:spcBef>
                        <a:spcAft>
                          <a:spcPts val="0"/>
                        </a:spcAft>
                      </a:pPr>
                      <a:r>
                        <a:rPr lang="en-US" sz="1200">
                          <a:effectLst/>
                        </a:rPr>
                        <a:t>Uniform Construction Code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$258,000.00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$258,000.00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296264">
                <a:tc>
                  <a:txBody>
                    <a:bodyPr/>
                    <a:lstStyle/>
                    <a:p>
                      <a:pPr marL="0" marR="0" algn="ctr">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Shared</a:t>
                      </a:r>
                      <a:r>
                        <a:rPr lang="en-US" sz="1100" baseline="0" dirty="0" smtClean="0">
                          <a:effectLst/>
                          <a:latin typeface="Calibri" panose="020F0502020204030204" pitchFamily="34" charset="0"/>
                          <a:ea typeface="Calibri" panose="020F0502020204030204" pitchFamily="34" charset="0"/>
                          <a:cs typeface="Times New Roman" panose="02020603050405020304" pitchFamily="18" charset="0"/>
                        </a:rPr>
                        <a:t> Service Agreements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$172,282.00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$180,247.12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($7,965.12)</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solidFill>
                            <a:srgbClr val="FF0000"/>
                          </a:solidFill>
                          <a:effectLst/>
                        </a:rPr>
                        <a:t>(4.62%)</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458643">
                <a:tc>
                  <a:txBody>
                    <a:bodyPr/>
                    <a:lstStyle/>
                    <a:p>
                      <a:pPr marL="0" marR="0" algn="ctr">
                        <a:lnSpc>
                          <a:spcPct val="107000"/>
                        </a:lnSpc>
                        <a:spcBef>
                          <a:spcPts val="0"/>
                        </a:spcBef>
                        <a:spcAft>
                          <a:spcPts val="0"/>
                        </a:spcAft>
                      </a:pPr>
                      <a:r>
                        <a:rPr lang="en-US" sz="1200">
                          <a:effectLst/>
                        </a:rPr>
                        <a:t>Other Special Items of Revenue Grants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$96,130.98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$25,046.33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$71,084.65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73.95%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458643">
                <a:tc>
                  <a:txBody>
                    <a:bodyPr/>
                    <a:lstStyle/>
                    <a:p>
                      <a:pPr marL="0" marR="0" algn="ctr">
                        <a:lnSpc>
                          <a:spcPct val="107000"/>
                        </a:lnSpc>
                        <a:spcBef>
                          <a:spcPts val="0"/>
                        </a:spcBef>
                        <a:spcAft>
                          <a:spcPts val="0"/>
                        </a:spcAft>
                      </a:pPr>
                      <a:r>
                        <a:rPr lang="en-US" sz="1200" dirty="0">
                          <a:effectLst/>
                        </a:rPr>
                        <a:t>Other Special Items of Revenue</a:t>
                      </a:r>
                      <a:endParaRPr lang="en-US" sz="1100" dirty="0">
                        <a:effectLst/>
                      </a:endParaRPr>
                    </a:p>
                    <a:p>
                      <a:pPr marL="0" marR="0" algn="ctr">
                        <a:lnSpc>
                          <a:spcPct val="107000"/>
                        </a:lnSpc>
                        <a:spcBef>
                          <a:spcPts val="0"/>
                        </a:spcBef>
                        <a:spcAft>
                          <a:spcPts val="0"/>
                        </a:spcAft>
                      </a:pPr>
                      <a:r>
                        <a:rPr lang="en-US" sz="1200" dirty="0">
                          <a:effectLst/>
                        </a:rPr>
                        <a:t>Agreements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$426,826.00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$383,131.53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$43,694.47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10.24%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313777">
                <a:tc>
                  <a:txBody>
                    <a:bodyPr/>
                    <a:lstStyle/>
                    <a:p>
                      <a:pPr marL="0" marR="0" algn="ctr">
                        <a:lnSpc>
                          <a:spcPct val="107000"/>
                        </a:lnSpc>
                        <a:spcBef>
                          <a:spcPts val="0"/>
                        </a:spcBef>
                        <a:spcAft>
                          <a:spcPts val="0"/>
                        </a:spcAft>
                      </a:pPr>
                      <a:r>
                        <a:rPr lang="en-US" sz="1200">
                          <a:effectLst/>
                        </a:rPr>
                        <a:t>Receipts from Delinquent Taxes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$230,000.00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$274,400.00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solidFill>
                            <a:srgbClr val="FF0000"/>
                          </a:solidFill>
                          <a:effectLst/>
                        </a:rPr>
                        <a:t>($44,400.00</a:t>
                      </a:r>
                      <a:r>
                        <a:rPr lang="en-US" sz="1200" dirty="0">
                          <a:solidFill>
                            <a:srgbClr val="FF0000"/>
                          </a:solidFill>
                          <a:effectLst/>
                        </a:rPr>
                        <a:t>)</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a:solidFill>
                            <a:srgbClr val="FF0000"/>
                          </a:solidFill>
                          <a:effectLst/>
                        </a:rPr>
                        <a:t>(</a:t>
                      </a:r>
                      <a:r>
                        <a:rPr lang="en-US" sz="1200" dirty="0" smtClean="0">
                          <a:solidFill>
                            <a:srgbClr val="FF0000"/>
                          </a:solidFill>
                          <a:effectLst/>
                        </a:rPr>
                        <a:t>19.30%)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458643">
                <a:tc>
                  <a:txBody>
                    <a:bodyPr/>
                    <a:lstStyle/>
                    <a:p>
                      <a:pPr marL="0" marR="0" algn="ctr">
                        <a:lnSpc>
                          <a:spcPct val="107000"/>
                        </a:lnSpc>
                        <a:spcBef>
                          <a:spcPts val="0"/>
                        </a:spcBef>
                        <a:spcAft>
                          <a:spcPts val="0"/>
                        </a:spcAft>
                      </a:pPr>
                      <a:r>
                        <a:rPr lang="en-US" sz="1200">
                          <a:effectLst/>
                        </a:rPr>
                        <a:t>Amount to be Raised by Taxation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$5,690,279.02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$5,860,229.02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solidFill>
                            <a:srgbClr val="FF0000"/>
                          </a:solidFill>
                          <a:effectLst/>
                        </a:rPr>
                        <a:t>($169,950.00)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indent="0" algn="ctr" defTabSz="685800" rtl="0" eaLnBrk="1" fontAlgn="auto" latinLnBrk="0" hangingPunct="1">
                        <a:lnSpc>
                          <a:spcPct val="107000"/>
                        </a:lnSpc>
                        <a:spcBef>
                          <a:spcPts val="0"/>
                        </a:spcBef>
                        <a:spcAft>
                          <a:spcPts val="0"/>
                        </a:spcAft>
                        <a:buClrTx/>
                        <a:buSzTx/>
                        <a:buFontTx/>
                        <a:buNone/>
                        <a:tabLst/>
                        <a:defRPr/>
                      </a:pPr>
                      <a:r>
                        <a:rPr lang="en-US" sz="1200" dirty="0" smtClean="0">
                          <a:solidFill>
                            <a:srgbClr val="FF0000"/>
                          </a:solidFill>
                          <a:effectLst/>
                        </a:rPr>
                        <a:t>(2.99%)</a:t>
                      </a:r>
                      <a:endParaRPr lang="en-US"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296264">
                <a:tc>
                  <a:txBody>
                    <a:bodyPr/>
                    <a:lstStyle/>
                    <a:p>
                      <a:pPr marL="0" marR="0" algn="ctr">
                        <a:lnSpc>
                          <a:spcPct val="107000"/>
                        </a:lnSpc>
                        <a:spcBef>
                          <a:spcPts val="0"/>
                        </a:spcBef>
                        <a:spcAft>
                          <a:spcPts val="0"/>
                        </a:spcAft>
                      </a:pPr>
                      <a:r>
                        <a:rPr lang="en-US" sz="12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$8,787,936.00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effectLst/>
                        </a:rPr>
                        <a:t>$8,916,497.00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smtClean="0">
                          <a:solidFill>
                            <a:srgbClr val="FF0000"/>
                          </a:solidFill>
                          <a:effectLst/>
                        </a:rPr>
                        <a:t>($128,561.00)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200" dirty="0">
                          <a:solidFill>
                            <a:srgbClr val="FF0000"/>
                          </a:solidFill>
                          <a:effectLst/>
                        </a:rPr>
                        <a:t>(</a:t>
                      </a:r>
                      <a:r>
                        <a:rPr lang="en-US" sz="1200" dirty="0" smtClean="0">
                          <a:solidFill>
                            <a:srgbClr val="FF0000"/>
                          </a:solidFill>
                          <a:effectLst/>
                        </a:rPr>
                        <a:t>1.46%)</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bl>
          </a:graphicData>
        </a:graphic>
      </p:graphicFrame>
      <p:sp>
        <p:nvSpPr>
          <p:cNvPr id="4" name="Date Placeholder 3"/>
          <p:cNvSpPr>
            <a:spLocks noGrp="1"/>
          </p:cNvSpPr>
          <p:nvPr>
            <p:ph type="dt" sz="half" idx="10"/>
          </p:nvPr>
        </p:nvSpPr>
        <p:spPr/>
        <p:txBody>
          <a:bodyPr/>
          <a:lstStyle/>
          <a:p>
            <a:fld id="{B82F8B1B-D255-4F64-97A8-52CC88D3D08F}" type="datetime1">
              <a:rPr lang="en-US" smtClean="0"/>
              <a:t>3/20/2017</a:t>
            </a:fld>
            <a:endParaRPr lang="en-US" dirty="0"/>
          </a:p>
        </p:txBody>
      </p:sp>
      <p:sp>
        <p:nvSpPr>
          <p:cNvPr id="5" name="Slide Number Placeholder 4"/>
          <p:cNvSpPr>
            <a:spLocks noGrp="1"/>
          </p:cNvSpPr>
          <p:nvPr>
            <p:ph type="sldNum" sz="quarter" idx="12"/>
          </p:nvPr>
        </p:nvSpPr>
        <p:spPr/>
        <p:txBody>
          <a:bodyPr/>
          <a:lstStyle/>
          <a:p>
            <a:fld id="{EC266615-007F-4B44-B8A1-ADC872812434}" type="slidenum">
              <a:rPr lang="en-US" smtClean="0"/>
              <a:pPr/>
              <a:t>6</a:t>
            </a:fld>
            <a:endParaRPr lang="en-US" dirty="0"/>
          </a:p>
        </p:txBody>
      </p:sp>
      <p:sp>
        <p:nvSpPr>
          <p:cNvPr id="7" name="Title 1"/>
          <p:cNvSpPr>
            <a:spLocks noGrp="1"/>
          </p:cNvSpPr>
          <p:nvPr>
            <p:ph type="title"/>
          </p:nvPr>
        </p:nvSpPr>
        <p:spPr/>
        <p:txBody>
          <a:bodyPr>
            <a:normAutofit/>
          </a:bodyPr>
          <a:lstStyle/>
          <a:p>
            <a:pPr algn="ctr"/>
            <a:r>
              <a:rPr lang="en-US" b="1" dirty="0" smtClean="0"/>
              <a:t>Lumberton Township 2017 Introduced Budget  </a:t>
            </a:r>
            <a:br>
              <a:rPr lang="en-US" b="1" dirty="0" smtClean="0"/>
            </a:br>
            <a:r>
              <a:rPr lang="en-US" b="1" dirty="0" smtClean="0"/>
              <a:t>Revenues Comparison 2016 vs. 2017  </a:t>
            </a:r>
            <a:endParaRPr lang="en-US" b="1" dirty="0"/>
          </a:p>
        </p:txBody>
      </p:sp>
    </p:spTree>
    <p:extLst>
      <p:ext uri="{BB962C8B-B14F-4D97-AF65-F5344CB8AC3E}">
        <p14:creationId xmlns:p14="http://schemas.microsoft.com/office/powerpoint/2010/main" val="3956008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2F8B1B-D255-4F64-97A8-52CC88D3D08F}" type="datetime1">
              <a:rPr lang="en-US" smtClean="0"/>
              <a:t>3/20/2017</a:t>
            </a:fld>
            <a:endParaRPr lang="en-US" dirty="0"/>
          </a:p>
        </p:txBody>
      </p:sp>
      <p:sp>
        <p:nvSpPr>
          <p:cNvPr id="5" name="Slide Number Placeholder 4"/>
          <p:cNvSpPr>
            <a:spLocks noGrp="1"/>
          </p:cNvSpPr>
          <p:nvPr>
            <p:ph type="sldNum" sz="quarter" idx="12"/>
          </p:nvPr>
        </p:nvSpPr>
        <p:spPr/>
        <p:txBody>
          <a:bodyPr/>
          <a:lstStyle/>
          <a:p>
            <a:fld id="{EC266615-007F-4B44-B8A1-ADC872812434}" type="slidenum">
              <a:rPr lang="en-US" smtClean="0"/>
              <a:pPr/>
              <a:t>7</a:t>
            </a:fld>
            <a:endParaRPr lang="en-US" dirty="0"/>
          </a:p>
        </p:txBody>
      </p:sp>
      <p:sp>
        <p:nvSpPr>
          <p:cNvPr id="6" name="Title 1"/>
          <p:cNvSpPr>
            <a:spLocks noGrp="1"/>
          </p:cNvSpPr>
          <p:nvPr>
            <p:ph type="title"/>
          </p:nvPr>
        </p:nvSpPr>
        <p:spPr/>
        <p:txBody>
          <a:bodyPr>
            <a:normAutofit/>
          </a:bodyPr>
          <a:lstStyle/>
          <a:p>
            <a:pPr algn="ctr"/>
            <a:r>
              <a:rPr lang="en-US" b="1" dirty="0" smtClean="0"/>
              <a:t>Lumberton Township 2017 Introduced Budget  </a:t>
            </a:r>
            <a:br>
              <a:rPr lang="en-US" b="1" dirty="0" smtClean="0"/>
            </a:br>
            <a:r>
              <a:rPr lang="en-US" b="1" dirty="0" smtClean="0"/>
              <a:t>Appropriations</a:t>
            </a:r>
            <a:endParaRPr lang="en-US" b="1" dirty="0"/>
          </a:p>
        </p:txBody>
      </p:sp>
      <p:graphicFrame>
        <p:nvGraphicFramePr>
          <p:cNvPr id="2" name="Table 1"/>
          <p:cNvGraphicFramePr>
            <a:graphicFrameLocks noGrp="1"/>
          </p:cNvGraphicFramePr>
          <p:nvPr>
            <p:extLst>
              <p:ext uri="{D42A27DB-BD31-4B8C-83A1-F6EECF244321}">
                <p14:modId xmlns:p14="http://schemas.microsoft.com/office/powerpoint/2010/main" val="2814771132"/>
              </p:ext>
            </p:extLst>
          </p:nvPr>
        </p:nvGraphicFramePr>
        <p:xfrm>
          <a:off x="628650" y="1981200"/>
          <a:ext cx="8210551" cy="2788866"/>
        </p:xfrm>
        <a:graphic>
          <a:graphicData uri="http://schemas.openxmlformats.org/drawingml/2006/table">
            <a:tbl>
              <a:tblPr firstRow="1" firstCol="1" bandRow="1">
                <a:tableStyleId>{073A0DAA-6AF3-43AB-8588-CEC1D06C72B9}</a:tableStyleId>
              </a:tblPr>
              <a:tblGrid>
                <a:gridCol w="3396033"/>
                <a:gridCol w="2287599"/>
                <a:gridCol w="2526919"/>
              </a:tblGrid>
              <a:tr h="411534">
                <a:tc>
                  <a:txBody>
                    <a:bodyPr/>
                    <a:lstStyle/>
                    <a:p>
                      <a:pPr marL="0" marR="0" algn="ctr">
                        <a:lnSpc>
                          <a:spcPct val="107000"/>
                        </a:lnSpc>
                        <a:spcBef>
                          <a:spcPts val="0"/>
                        </a:spcBef>
                        <a:spcAft>
                          <a:spcPts val="0"/>
                        </a:spcAft>
                      </a:pPr>
                      <a:r>
                        <a:rPr lang="en-US" sz="2000" dirty="0" smtClean="0">
                          <a:effectLst/>
                        </a:rPr>
                        <a:t>2017 </a:t>
                      </a:r>
                      <a:r>
                        <a:rPr lang="en-US" sz="2000" dirty="0">
                          <a:effectLst/>
                        </a:rPr>
                        <a:t>Budget Appropriations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rPr>
                        <a:t>2017 </a:t>
                      </a:r>
                      <a:r>
                        <a:rPr lang="en-US" sz="2000" dirty="0">
                          <a:effectLst/>
                        </a:rPr>
                        <a:t>Amount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rPr>
                        <a:t>Percent Change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88566">
                <a:tc>
                  <a:txBody>
                    <a:bodyPr/>
                    <a:lstStyle/>
                    <a:p>
                      <a:pPr marL="0" marR="0" algn="ctr">
                        <a:lnSpc>
                          <a:spcPct val="107000"/>
                        </a:lnSpc>
                        <a:spcBef>
                          <a:spcPts val="0"/>
                        </a:spcBef>
                        <a:spcAft>
                          <a:spcPts val="0"/>
                        </a:spcAft>
                      </a:pPr>
                      <a:r>
                        <a:rPr lang="en-US" sz="2000" dirty="0">
                          <a:effectLst/>
                        </a:rPr>
                        <a:t>General Operations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rPr>
                        <a:t>$6,740,808.00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rPr>
                        <a:t>76.71%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1534">
                <a:tc>
                  <a:txBody>
                    <a:bodyPr/>
                    <a:lstStyle/>
                    <a:p>
                      <a:pPr marL="0" marR="0" algn="ctr">
                        <a:lnSpc>
                          <a:spcPct val="107000"/>
                        </a:lnSpc>
                        <a:spcBef>
                          <a:spcPts val="0"/>
                        </a:spcBef>
                        <a:spcAft>
                          <a:spcPts val="0"/>
                        </a:spcAft>
                      </a:pPr>
                      <a:r>
                        <a:rPr lang="en-US" sz="2000" dirty="0">
                          <a:effectLst/>
                        </a:rPr>
                        <a:t>Grants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rPr>
                        <a:t>$96,130.98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rPr>
                        <a:t>1.09%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88566">
                <a:tc>
                  <a:txBody>
                    <a:bodyPr/>
                    <a:lstStyle/>
                    <a:p>
                      <a:pPr marL="0" marR="0" algn="ctr">
                        <a:lnSpc>
                          <a:spcPct val="107000"/>
                        </a:lnSpc>
                        <a:spcBef>
                          <a:spcPts val="0"/>
                        </a:spcBef>
                        <a:spcAft>
                          <a:spcPts val="0"/>
                        </a:spcAft>
                      </a:pPr>
                      <a:r>
                        <a:rPr lang="en-US" sz="2000" dirty="0">
                          <a:effectLst/>
                        </a:rPr>
                        <a:t>Capital Improvements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rPr>
                        <a:t>$785,000.00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rPr>
                        <a:t>8.93%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1534">
                <a:tc>
                  <a:txBody>
                    <a:bodyPr/>
                    <a:lstStyle/>
                    <a:p>
                      <a:pPr marL="0" marR="0" algn="ctr">
                        <a:lnSpc>
                          <a:spcPct val="107000"/>
                        </a:lnSpc>
                        <a:spcBef>
                          <a:spcPts val="0"/>
                        </a:spcBef>
                        <a:spcAft>
                          <a:spcPts val="0"/>
                        </a:spcAft>
                      </a:pPr>
                      <a:r>
                        <a:rPr lang="en-US" sz="2000" dirty="0">
                          <a:effectLst/>
                        </a:rPr>
                        <a:t>Debt Service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rPr>
                        <a:t>$702,117.00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rPr>
                        <a:t>7.99%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88566">
                <a:tc>
                  <a:txBody>
                    <a:bodyPr/>
                    <a:lstStyle/>
                    <a:p>
                      <a:pPr marL="0" marR="0" algn="ctr">
                        <a:lnSpc>
                          <a:spcPct val="107000"/>
                        </a:lnSpc>
                        <a:spcBef>
                          <a:spcPts val="0"/>
                        </a:spcBef>
                        <a:spcAft>
                          <a:spcPts val="0"/>
                        </a:spcAft>
                      </a:pPr>
                      <a:r>
                        <a:rPr lang="en-US" sz="2000" dirty="0">
                          <a:effectLst/>
                        </a:rPr>
                        <a:t>Reserve for Uncollected Taxes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rPr>
                        <a:t>$463,880.02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smtClean="0">
                          <a:effectLst/>
                        </a:rPr>
                        <a:t>5.28%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88566">
                <a:tc>
                  <a:txBody>
                    <a:bodyPr/>
                    <a:lstStyle/>
                    <a:p>
                      <a:pPr marL="0" marR="0" algn="ctr">
                        <a:lnSpc>
                          <a:spcPct val="107000"/>
                        </a:lnSpc>
                        <a:spcBef>
                          <a:spcPts val="0"/>
                        </a:spcBef>
                        <a:spcAft>
                          <a:spcPts val="0"/>
                        </a:spcAft>
                      </a:pPr>
                      <a:r>
                        <a:rPr lang="en-US" sz="2000" dirty="0">
                          <a:effectLst/>
                        </a:rPr>
                        <a:t>TOTAL: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smtClean="0">
                          <a:effectLst/>
                        </a:rPr>
                        <a:t>$8,787,936.00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100%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4239528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546785858"/>
              </p:ext>
            </p:extLst>
          </p:nvPr>
        </p:nvGraphicFramePr>
        <p:xfrm>
          <a:off x="628650" y="2286001"/>
          <a:ext cx="7886700" cy="2587919"/>
        </p:xfrm>
        <a:graphic>
          <a:graphicData uri="http://schemas.openxmlformats.org/drawingml/2006/table">
            <a:tbl>
              <a:tblPr firstRow="1" firstCol="1" bandRow="1">
                <a:tableStyleId>{073A0DAA-6AF3-43AB-8588-CEC1D06C72B9}</a:tableStyleId>
              </a:tblPr>
              <a:tblGrid>
                <a:gridCol w="2134586"/>
                <a:gridCol w="1437876"/>
                <a:gridCol w="1362968"/>
                <a:gridCol w="1674920"/>
                <a:gridCol w="1276350"/>
              </a:tblGrid>
              <a:tr h="494954">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2017 </a:t>
                      </a:r>
                      <a:r>
                        <a:rPr lang="en-US" sz="1400" dirty="0">
                          <a:effectLst/>
                        </a:rPr>
                        <a:t>Amount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2016 </a:t>
                      </a:r>
                      <a:r>
                        <a:rPr lang="en-US" sz="1400" dirty="0">
                          <a:effectLst/>
                        </a:rPr>
                        <a:t>Amount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a:effectLst/>
                        </a:rPr>
                        <a:t>Increase/(Decrease)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a:effectLst/>
                        </a:rPr>
                        <a:t>Percent Change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319720">
                <a:tc>
                  <a:txBody>
                    <a:bodyPr/>
                    <a:lstStyle/>
                    <a:p>
                      <a:pPr marL="0" marR="0" algn="ctr">
                        <a:lnSpc>
                          <a:spcPct val="107000"/>
                        </a:lnSpc>
                        <a:spcBef>
                          <a:spcPts val="0"/>
                        </a:spcBef>
                        <a:spcAft>
                          <a:spcPts val="0"/>
                        </a:spcAft>
                      </a:pPr>
                      <a:r>
                        <a:rPr lang="en-US" sz="1400">
                          <a:effectLst/>
                        </a:rPr>
                        <a:t>General Operations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$6,740,808.00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$6,611,513.00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$129,295.00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solidFill>
                            <a:schemeClr val="tx1"/>
                          </a:solidFill>
                          <a:effectLst/>
                        </a:rPr>
                        <a:t>1.96</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338620">
                <a:tc>
                  <a:txBody>
                    <a:bodyPr/>
                    <a:lstStyle/>
                    <a:p>
                      <a:pPr marL="0" marR="0" algn="ctr">
                        <a:lnSpc>
                          <a:spcPct val="107000"/>
                        </a:lnSpc>
                        <a:spcBef>
                          <a:spcPts val="0"/>
                        </a:spcBef>
                        <a:spcAft>
                          <a:spcPts val="0"/>
                        </a:spcAft>
                      </a:pPr>
                      <a:r>
                        <a:rPr lang="en-US" sz="1400">
                          <a:effectLst/>
                        </a:rPr>
                        <a:t>Grants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$96,130.98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$25,046.33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$71,084.65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solidFill>
                            <a:schemeClr val="tx1"/>
                          </a:solidFill>
                          <a:effectLst/>
                        </a:rPr>
                        <a:t>283.81%</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319720">
                <a:tc>
                  <a:txBody>
                    <a:bodyPr/>
                    <a:lstStyle/>
                    <a:p>
                      <a:pPr marL="0" marR="0" algn="ctr">
                        <a:lnSpc>
                          <a:spcPct val="107000"/>
                        </a:lnSpc>
                        <a:spcBef>
                          <a:spcPts val="0"/>
                        </a:spcBef>
                        <a:spcAft>
                          <a:spcPts val="0"/>
                        </a:spcAft>
                      </a:pPr>
                      <a:r>
                        <a:rPr lang="en-US" sz="1400">
                          <a:effectLst/>
                        </a:rPr>
                        <a:t>Capital Improvements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$785,000.00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$636,000.00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a:effectLst/>
                        </a:rPr>
                        <a:t>$</a:t>
                      </a:r>
                      <a:r>
                        <a:rPr lang="en-US" sz="1400" dirty="0" smtClean="0">
                          <a:effectLst/>
                        </a:rPr>
                        <a:t>149,000.00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23.43%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338620">
                <a:tc>
                  <a:txBody>
                    <a:bodyPr/>
                    <a:lstStyle/>
                    <a:p>
                      <a:pPr marL="0" marR="0" algn="ctr">
                        <a:lnSpc>
                          <a:spcPct val="107000"/>
                        </a:lnSpc>
                        <a:spcBef>
                          <a:spcPts val="0"/>
                        </a:spcBef>
                        <a:spcAft>
                          <a:spcPts val="0"/>
                        </a:spcAft>
                      </a:pPr>
                      <a:r>
                        <a:rPr lang="en-US" sz="1400">
                          <a:effectLst/>
                        </a:rPr>
                        <a:t>Debt Service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$702,117.00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$1,197,575.00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solidFill>
                            <a:srgbClr val="FF0000"/>
                          </a:solidFill>
                          <a:effectLst/>
                        </a:rPr>
                        <a:t>($495,458.00)</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solidFill>
                            <a:srgbClr val="FF0000"/>
                          </a:solidFill>
                          <a:effectLst/>
                        </a:rPr>
                        <a:t>(41.37%)</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319720">
                <a:tc>
                  <a:txBody>
                    <a:bodyPr/>
                    <a:lstStyle/>
                    <a:p>
                      <a:pPr marL="0" marR="0" algn="ctr">
                        <a:lnSpc>
                          <a:spcPct val="107000"/>
                        </a:lnSpc>
                        <a:spcBef>
                          <a:spcPts val="0"/>
                        </a:spcBef>
                        <a:spcAft>
                          <a:spcPts val="0"/>
                        </a:spcAft>
                      </a:pPr>
                      <a:r>
                        <a:rPr lang="en-US" sz="1400">
                          <a:effectLst/>
                        </a:rPr>
                        <a:t>Reserve for Uncollected Taxes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$463,880.02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$446,362.67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a:effectLst/>
                        </a:rPr>
                        <a:t>$</a:t>
                      </a:r>
                      <a:r>
                        <a:rPr lang="en-US" sz="1400" dirty="0" smtClean="0">
                          <a:effectLst/>
                        </a:rPr>
                        <a:t>17,517.35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3.92%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r h="319720">
                <a:tc>
                  <a:txBody>
                    <a:bodyPr/>
                    <a:lstStyle/>
                    <a:p>
                      <a:pPr marL="0" marR="0" algn="ctr">
                        <a:lnSpc>
                          <a:spcPct val="107000"/>
                        </a:lnSpc>
                        <a:spcBef>
                          <a:spcPts val="0"/>
                        </a:spcBef>
                        <a:spcAft>
                          <a:spcPts val="0"/>
                        </a:spcAft>
                      </a:pPr>
                      <a:r>
                        <a:rPr lang="en-US" sz="1400" dirty="0">
                          <a:effectLst/>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$8,787,936.00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effectLst/>
                        </a:rPr>
                        <a:t>$8,916,497.00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smtClean="0">
                          <a:solidFill>
                            <a:srgbClr val="FF0000"/>
                          </a:solidFill>
                          <a:effectLst/>
                        </a:rPr>
                        <a:t>($128,561.00)</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c>
                  <a:txBody>
                    <a:bodyPr/>
                    <a:lstStyle/>
                    <a:p>
                      <a:pPr marL="0" marR="0" algn="ctr">
                        <a:lnSpc>
                          <a:spcPct val="107000"/>
                        </a:lnSpc>
                        <a:spcBef>
                          <a:spcPts val="0"/>
                        </a:spcBef>
                        <a:spcAft>
                          <a:spcPts val="0"/>
                        </a:spcAft>
                      </a:pPr>
                      <a:r>
                        <a:rPr lang="en-US" sz="1400" dirty="0">
                          <a:solidFill>
                            <a:srgbClr val="FF0000"/>
                          </a:solidFill>
                          <a:effectLst/>
                        </a:rPr>
                        <a:t>(</a:t>
                      </a:r>
                      <a:r>
                        <a:rPr lang="en-US" sz="1400" dirty="0" smtClean="0">
                          <a:solidFill>
                            <a:srgbClr val="FF0000"/>
                          </a:solidFill>
                          <a:effectLst/>
                        </a:rPr>
                        <a:t>1.44%)</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73" marR="65773" marT="0" marB="0" anchor="ctr"/>
                </a:tc>
              </a:tr>
            </a:tbl>
          </a:graphicData>
        </a:graphic>
      </p:graphicFrame>
      <p:sp>
        <p:nvSpPr>
          <p:cNvPr id="4" name="Date Placeholder 3"/>
          <p:cNvSpPr>
            <a:spLocks noGrp="1"/>
          </p:cNvSpPr>
          <p:nvPr>
            <p:ph type="dt" sz="half" idx="10"/>
          </p:nvPr>
        </p:nvSpPr>
        <p:spPr/>
        <p:txBody>
          <a:bodyPr/>
          <a:lstStyle/>
          <a:p>
            <a:fld id="{B82F8B1B-D255-4F64-97A8-52CC88D3D08F}" type="datetime1">
              <a:rPr lang="en-US" smtClean="0"/>
              <a:t>3/20/2017</a:t>
            </a:fld>
            <a:endParaRPr lang="en-US" dirty="0"/>
          </a:p>
        </p:txBody>
      </p:sp>
      <p:sp>
        <p:nvSpPr>
          <p:cNvPr id="5" name="Slide Number Placeholder 4"/>
          <p:cNvSpPr>
            <a:spLocks noGrp="1"/>
          </p:cNvSpPr>
          <p:nvPr>
            <p:ph type="sldNum" sz="quarter" idx="12"/>
          </p:nvPr>
        </p:nvSpPr>
        <p:spPr/>
        <p:txBody>
          <a:bodyPr/>
          <a:lstStyle/>
          <a:p>
            <a:fld id="{EC266615-007F-4B44-B8A1-ADC872812434}" type="slidenum">
              <a:rPr lang="en-US" smtClean="0"/>
              <a:pPr/>
              <a:t>8</a:t>
            </a:fld>
            <a:endParaRPr lang="en-US" dirty="0"/>
          </a:p>
        </p:txBody>
      </p:sp>
      <p:sp>
        <p:nvSpPr>
          <p:cNvPr id="6" name="Title 1"/>
          <p:cNvSpPr>
            <a:spLocks noGrp="1"/>
          </p:cNvSpPr>
          <p:nvPr>
            <p:ph type="title"/>
          </p:nvPr>
        </p:nvSpPr>
        <p:spPr/>
        <p:txBody>
          <a:bodyPr>
            <a:normAutofit/>
          </a:bodyPr>
          <a:lstStyle/>
          <a:p>
            <a:pPr algn="ctr"/>
            <a:r>
              <a:rPr lang="en-US" b="1" dirty="0" smtClean="0"/>
              <a:t>Lumberton Township 2017 Introduced Budget  </a:t>
            </a:r>
            <a:br>
              <a:rPr lang="en-US" b="1" dirty="0" smtClean="0"/>
            </a:br>
            <a:r>
              <a:rPr lang="en-US" b="1" dirty="0" smtClean="0"/>
              <a:t>Appropriations Comparison 2016 vs. 2017 </a:t>
            </a:r>
            <a:endParaRPr lang="en-US" b="1" dirty="0"/>
          </a:p>
        </p:txBody>
      </p:sp>
    </p:spTree>
    <p:extLst>
      <p:ext uri="{BB962C8B-B14F-4D97-AF65-F5344CB8AC3E}">
        <p14:creationId xmlns:p14="http://schemas.microsoft.com/office/powerpoint/2010/main" val="312272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837041831"/>
              </p:ext>
            </p:extLst>
          </p:nvPr>
        </p:nvGraphicFramePr>
        <p:xfrm>
          <a:off x="1752600" y="1524000"/>
          <a:ext cx="5791198" cy="4015269"/>
        </p:xfrm>
        <a:graphic>
          <a:graphicData uri="http://schemas.openxmlformats.org/drawingml/2006/table">
            <a:tbl>
              <a:tblPr firstRow="1" firstCol="1" bandRow="1">
                <a:tableStyleId>{073A0DAA-6AF3-43AB-8588-CEC1D06C72B9}</a:tableStyleId>
              </a:tblPr>
              <a:tblGrid>
                <a:gridCol w="2395344"/>
                <a:gridCol w="1613526"/>
                <a:gridCol w="1782328"/>
              </a:tblGrid>
              <a:tr h="355817">
                <a:tc>
                  <a:txBody>
                    <a:bodyPr/>
                    <a:lstStyle/>
                    <a:p>
                      <a:pPr marL="0" marR="0" algn="ctr">
                        <a:lnSpc>
                          <a:spcPct val="107000"/>
                        </a:lnSpc>
                        <a:spcBef>
                          <a:spcPts val="0"/>
                        </a:spcBef>
                        <a:spcAft>
                          <a:spcPts val="0"/>
                        </a:spcAft>
                      </a:pPr>
                      <a:r>
                        <a:rPr lang="en-US" sz="1400" dirty="0" smtClean="0">
                          <a:effectLst/>
                        </a:rPr>
                        <a:t>2017 </a:t>
                      </a:r>
                      <a:r>
                        <a:rPr lang="en-US" sz="1400" dirty="0">
                          <a:effectLst/>
                        </a:rPr>
                        <a:t>Budget General Operations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2017 </a:t>
                      </a:r>
                      <a:r>
                        <a:rPr lang="en-US" sz="1400" dirty="0">
                          <a:effectLst/>
                        </a:rPr>
                        <a:t>Amount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Percentage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400">
                          <a:effectLst/>
                        </a:rPr>
                        <a:t>General Government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$658,959.00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9.78%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400">
                          <a:effectLst/>
                        </a:rPr>
                        <a:t>Land Use Administration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$32,242.00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0.48%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400">
                          <a:effectLst/>
                        </a:rPr>
                        <a:t>Insurance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$996,500.00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14.78%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400">
                          <a:effectLst/>
                        </a:rPr>
                        <a:t>Police Department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$1,923,808.00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28.54%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400">
                          <a:effectLst/>
                        </a:rPr>
                        <a:t>Aid to Fire Department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$105,000.00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1.56%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400">
                          <a:effectLst/>
                        </a:rPr>
                        <a:t>Misc. Public Safety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$62,750.00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0.93%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400">
                          <a:effectLst/>
                        </a:rPr>
                        <a:t>Public Works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$1,052,062.00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15.61%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400" dirty="0">
                          <a:effectLst/>
                        </a:rPr>
                        <a:t>Utility Expenses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$529,500.00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7.86%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34363">
                <a:tc>
                  <a:txBody>
                    <a:bodyPr/>
                    <a:lstStyle/>
                    <a:p>
                      <a:pPr marL="0" marR="0" algn="ctr">
                        <a:lnSpc>
                          <a:spcPct val="107000"/>
                        </a:lnSpc>
                        <a:spcBef>
                          <a:spcPts val="0"/>
                        </a:spcBef>
                        <a:spcAft>
                          <a:spcPts val="0"/>
                        </a:spcAft>
                      </a:pPr>
                      <a:r>
                        <a:rPr lang="en-US" sz="1400">
                          <a:effectLst/>
                        </a:rPr>
                        <a:t>Landfill/Solid Waste Disposal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$288,780.00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4.28%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48218">
                <a:tc>
                  <a:txBody>
                    <a:bodyPr/>
                    <a:lstStyle/>
                    <a:p>
                      <a:pPr marL="0" marR="0" algn="ctr">
                        <a:lnSpc>
                          <a:spcPct val="107000"/>
                        </a:lnSpc>
                        <a:spcBef>
                          <a:spcPts val="0"/>
                        </a:spcBef>
                        <a:spcAft>
                          <a:spcPts val="0"/>
                        </a:spcAft>
                      </a:pPr>
                      <a:r>
                        <a:rPr lang="en-US" sz="1400">
                          <a:effectLst/>
                        </a:rPr>
                        <a:t>Municipal Court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$164,150.00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2.44%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48218">
                <a:tc>
                  <a:txBody>
                    <a:bodyPr/>
                    <a:lstStyle/>
                    <a:p>
                      <a:pPr marL="0" marR="0" algn="ctr">
                        <a:lnSpc>
                          <a:spcPct val="107000"/>
                        </a:lnSpc>
                        <a:spcBef>
                          <a:spcPts val="0"/>
                        </a:spcBef>
                        <a:spcAft>
                          <a:spcPts val="0"/>
                        </a:spcAft>
                      </a:pPr>
                      <a:r>
                        <a:rPr lang="en-US" sz="1400">
                          <a:effectLst/>
                        </a:rPr>
                        <a:t>Code Enforcement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$154,725.00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2.30%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355817">
                <a:tc>
                  <a:txBody>
                    <a:bodyPr/>
                    <a:lstStyle/>
                    <a:p>
                      <a:pPr marL="0" marR="0" algn="ctr">
                        <a:lnSpc>
                          <a:spcPct val="107000"/>
                        </a:lnSpc>
                        <a:spcBef>
                          <a:spcPts val="0"/>
                        </a:spcBef>
                        <a:spcAft>
                          <a:spcPts val="0"/>
                        </a:spcAft>
                      </a:pPr>
                      <a:r>
                        <a:rPr lang="en-US" sz="1400">
                          <a:effectLst/>
                        </a:rPr>
                        <a:t>Accumulated Leave Compensation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a:effectLst/>
                        </a:rPr>
                        <a:t>$</a:t>
                      </a:r>
                      <a:r>
                        <a:rPr lang="en-US" sz="1400" dirty="0" smtClean="0">
                          <a:effectLst/>
                        </a:rPr>
                        <a:t>1,000.00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0.01%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48218">
                <a:tc>
                  <a:txBody>
                    <a:bodyPr/>
                    <a:lstStyle/>
                    <a:p>
                      <a:pPr marL="0" marR="0" algn="ctr">
                        <a:lnSpc>
                          <a:spcPct val="107000"/>
                        </a:lnSpc>
                        <a:spcBef>
                          <a:spcPts val="0"/>
                        </a:spcBef>
                        <a:spcAft>
                          <a:spcPts val="0"/>
                        </a:spcAft>
                      </a:pPr>
                      <a:r>
                        <a:rPr lang="en-US" sz="1400">
                          <a:effectLst/>
                        </a:rPr>
                        <a:t>Statutory Expenditures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$771,332.00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11.44%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r h="248218">
                <a:tc>
                  <a:txBody>
                    <a:bodyPr/>
                    <a:lstStyle/>
                    <a:p>
                      <a:pPr marL="0" marR="0" algn="ctr">
                        <a:lnSpc>
                          <a:spcPct val="107000"/>
                        </a:lnSpc>
                        <a:spcBef>
                          <a:spcPts val="0"/>
                        </a:spcBef>
                        <a:spcAft>
                          <a:spcPts val="0"/>
                        </a:spcAft>
                      </a:pPr>
                      <a:r>
                        <a:rPr lang="en-US" sz="1400" dirty="0">
                          <a:effectLst/>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smtClean="0">
                          <a:effectLst/>
                        </a:rPr>
                        <a:t>$6,740,808.00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c>
                  <a:txBody>
                    <a:bodyPr/>
                    <a:lstStyle/>
                    <a:p>
                      <a:pPr marL="0" marR="0" algn="ctr">
                        <a:lnSpc>
                          <a:spcPct val="107000"/>
                        </a:lnSpc>
                        <a:spcBef>
                          <a:spcPts val="0"/>
                        </a:spcBef>
                        <a:spcAft>
                          <a:spcPts val="0"/>
                        </a:spcAft>
                      </a:pPr>
                      <a:r>
                        <a:rPr lang="en-US" sz="14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875" marR="59875" marT="0" marB="0" anchor="ctr"/>
                </a:tc>
              </a:tr>
            </a:tbl>
          </a:graphicData>
        </a:graphic>
      </p:graphicFrame>
      <p:sp>
        <p:nvSpPr>
          <p:cNvPr id="4" name="Date Placeholder 3"/>
          <p:cNvSpPr>
            <a:spLocks noGrp="1"/>
          </p:cNvSpPr>
          <p:nvPr>
            <p:ph type="dt" sz="half" idx="10"/>
          </p:nvPr>
        </p:nvSpPr>
        <p:spPr/>
        <p:txBody>
          <a:bodyPr/>
          <a:lstStyle/>
          <a:p>
            <a:fld id="{B82F8B1B-D255-4F64-97A8-52CC88D3D08F}" type="datetime1">
              <a:rPr lang="en-US" smtClean="0"/>
              <a:t>3/20/2017</a:t>
            </a:fld>
            <a:endParaRPr lang="en-US" dirty="0"/>
          </a:p>
        </p:txBody>
      </p:sp>
      <p:sp>
        <p:nvSpPr>
          <p:cNvPr id="5" name="Slide Number Placeholder 4"/>
          <p:cNvSpPr>
            <a:spLocks noGrp="1"/>
          </p:cNvSpPr>
          <p:nvPr>
            <p:ph type="sldNum" sz="quarter" idx="12"/>
          </p:nvPr>
        </p:nvSpPr>
        <p:spPr/>
        <p:txBody>
          <a:bodyPr/>
          <a:lstStyle/>
          <a:p>
            <a:fld id="{EC266615-007F-4B44-B8A1-ADC872812434}" type="slidenum">
              <a:rPr lang="en-US" smtClean="0"/>
              <a:pPr/>
              <a:t>9</a:t>
            </a:fld>
            <a:endParaRPr lang="en-US" dirty="0"/>
          </a:p>
        </p:txBody>
      </p:sp>
      <p:sp>
        <p:nvSpPr>
          <p:cNvPr id="7" name="Title 1"/>
          <p:cNvSpPr>
            <a:spLocks noGrp="1"/>
          </p:cNvSpPr>
          <p:nvPr>
            <p:ph type="title"/>
          </p:nvPr>
        </p:nvSpPr>
        <p:spPr/>
        <p:txBody>
          <a:bodyPr>
            <a:normAutofit/>
          </a:bodyPr>
          <a:lstStyle/>
          <a:p>
            <a:pPr algn="ctr"/>
            <a:r>
              <a:rPr lang="en-US" b="1" dirty="0" smtClean="0"/>
              <a:t>Lumberton Township 2017 Introduced Budget  </a:t>
            </a:r>
            <a:br>
              <a:rPr lang="en-US" b="1" dirty="0" smtClean="0"/>
            </a:br>
            <a:r>
              <a:rPr lang="en-US" b="1" dirty="0" smtClean="0"/>
              <a:t>General Operations</a:t>
            </a:r>
            <a:endParaRPr lang="en-US" b="1" dirty="0"/>
          </a:p>
        </p:txBody>
      </p:sp>
    </p:spTree>
    <p:extLst>
      <p:ext uri="{BB962C8B-B14F-4D97-AF65-F5344CB8AC3E}">
        <p14:creationId xmlns:p14="http://schemas.microsoft.com/office/powerpoint/2010/main" val="320762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5304</TotalTime>
  <Words>1360</Words>
  <Application>Microsoft Office PowerPoint</Application>
  <PresentationFormat>On-screen Show (4:3)</PresentationFormat>
  <Paragraphs>539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Lumberton Township 2017 Introduced Budget</vt:lpstr>
      <vt:lpstr>Lumberton Township’s 2017 Introduced Budget   Chief Factor That Has Impacted This Budget  &amp; Past 5 Township Budgets</vt:lpstr>
      <vt:lpstr>Lumberton Local Purpose Tax Levy History 2013-2017</vt:lpstr>
      <vt:lpstr>Lumberton Township 2017 Introduced Budget   Updated Fund Balance History </vt:lpstr>
      <vt:lpstr>Lumberton Township 2017 Introduced Budget   Revenues  </vt:lpstr>
      <vt:lpstr>Lumberton Township 2017 Introduced Budget   Revenues Comparison 2016 vs. 2017  </vt:lpstr>
      <vt:lpstr>Lumberton Township 2017 Introduced Budget   Appropriations</vt:lpstr>
      <vt:lpstr>Lumberton Township 2017 Introduced Budget   Appropriations Comparison 2016 vs. 2017 </vt:lpstr>
      <vt:lpstr>Lumberton Township 2017 Introduced Budget   General Operations</vt:lpstr>
      <vt:lpstr>Lumberton Township 2017 Introduced Budget   General Operations Comparison 2016 vs. 2017  </vt:lpstr>
      <vt:lpstr>5 Year Trend in Operating Expenses</vt:lpstr>
      <vt:lpstr>2017 Tax Rate</vt:lpstr>
      <vt:lpstr>2017 Tax Levy And Tax Rate</vt:lpstr>
      <vt:lpstr>Lumberton Township  2017 Budget Comparison </vt:lpstr>
      <vt:lpstr>2017 Taxes On An Average Assessed Home  $292,917.00 = Total Taxes of $6,719.52 (estimated)</vt:lpstr>
      <vt:lpstr>Summary</vt:lpstr>
    </vt:vector>
  </TitlesOfParts>
  <Company>WDBOE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Deptford Township 2014 Introduced Budget</dc:title>
  <dc:creator>bumba</dc:creator>
  <cp:lastModifiedBy>Brandon Umba</cp:lastModifiedBy>
  <cp:revision>377</cp:revision>
  <cp:lastPrinted>2017-03-14T22:25:50Z</cp:lastPrinted>
  <dcterms:created xsi:type="dcterms:W3CDTF">2014-04-25T13:51:47Z</dcterms:created>
  <dcterms:modified xsi:type="dcterms:W3CDTF">2017-03-20T16:19:54Z</dcterms:modified>
</cp:coreProperties>
</file>